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3"/>
  </p:notesMasterIdLst>
  <p:handoutMasterIdLst>
    <p:handoutMasterId r:id="rId34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</p:sldIdLst>
  <p:sldSz cx="12192000" cy="6858000"/>
  <p:notesSz cx="7102475" cy="10233025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tilisateur de Microsoft Office" initials="Office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23C5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895" autoAdjust="0"/>
    <p:restoredTop sz="91427"/>
  </p:normalViewPr>
  <p:slideViewPr>
    <p:cSldViewPr snapToGrid="0">
      <p:cViewPr varScale="1">
        <p:scale>
          <a:sx n="111" d="100"/>
          <a:sy n="111" d="100"/>
        </p:scale>
        <p:origin x="109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5" d="100"/>
          <a:sy n="85" d="100"/>
        </p:scale>
        <p:origin x="3864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notesMaster" Target="notesMasters/notesMaster1.xml"/><Relationship Id="rId34" Type="http://schemas.openxmlformats.org/officeDocument/2006/relationships/handoutMaster" Target="handoutMasters/handoutMaster1.xml"/><Relationship Id="rId35" Type="http://schemas.openxmlformats.org/officeDocument/2006/relationships/commentAuthors" Target="commentAuthors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viewProps" Target="viewProps.xml"/><Relationship Id="rId38" Type="http://schemas.openxmlformats.org/officeDocument/2006/relationships/theme" Target="theme/theme1.xml"/><Relationship Id="rId39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4022725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964F27-2B87-4A92-865E-F6090B62F5B7}" type="datetimeFigureOut">
              <a:rPr lang="fr-FR" smtClean="0"/>
              <a:t>12/11/2018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9720263"/>
            <a:ext cx="3078163" cy="5127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4022725" y="9720263"/>
            <a:ext cx="3078163" cy="5127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410D7B-8905-44E0-9604-1D65C0D15D3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825038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7739" cy="513428"/>
          </a:xfrm>
          <a:prstGeom prst="rect">
            <a:avLst/>
          </a:prstGeom>
        </p:spPr>
        <p:txBody>
          <a:bodyPr vert="horz" lIns="99057" tIns="49528" rIns="99057" bIns="49528" rtlCol="0"/>
          <a:lstStyle>
            <a:lvl1pPr algn="l">
              <a:defRPr sz="13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4023092" y="0"/>
            <a:ext cx="3077739" cy="513428"/>
          </a:xfrm>
          <a:prstGeom prst="rect">
            <a:avLst/>
          </a:prstGeom>
        </p:spPr>
        <p:txBody>
          <a:bodyPr vert="horz" lIns="99057" tIns="49528" rIns="99057" bIns="49528" rtlCol="0"/>
          <a:lstStyle>
            <a:lvl1pPr algn="r">
              <a:defRPr sz="1300"/>
            </a:lvl1pPr>
          </a:lstStyle>
          <a:p>
            <a:fld id="{2DA49B82-12AB-4119-8748-049626F8A451}" type="datetimeFigureOut">
              <a:rPr lang="fr-FR" smtClean="0"/>
              <a:t>12/11/2018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37275" cy="34528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57" tIns="49528" rIns="99057" bIns="49528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710248" y="4924643"/>
            <a:ext cx="5681980" cy="4029254"/>
          </a:xfrm>
          <a:prstGeom prst="rect">
            <a:avLst/>
          </a:prstGeom>
        </p:spPr>
        <p:txBody>
          <a:bodyPr vert="horz" lIns="99057" tIns="49528" rIns="99057" bIns="49528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9719598"/>
            <a:ext cx="3077739" cy="513427"/>
          </a:xfrm>
          <a:prstGeom prst="rect">
            <a:avLst/>
          </a:prstGeom>
        </p:spPr>
        <p:txBody>
          <a:bodyPr vert="horz" lIns="99057" tIns="49528" rIns="99057" bIns="49528" rtlCol="0" anchor="b"/>
          <a:lstStyle>
            <a:lvl1pPr algn="l">
              <a:defRPr sz="13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4023092" y="9719598"/>
            <a:ext cx="3077739" cy="513427"/>
          </a:xfrm>
          <a:prstGeom prst="rect">
            <a:avLst/>
          </a:prstGeom>
        </p:spPr>
        <p:txBody>
          <a:bodyPr vert="horz" lIns="99057" tIns="49528" rIns="99057" bIns="49528" rtlCol="0" anchor="b"/>
          <a:lstStyle>
            <a:lvl1pPr algn="r">
              <a:defRPr sz="1300"/>
            </a:lvl1pPr>
          </a:lstStyle>
          <a:p>
            <a:fld id="{3A0C8B45-E0C3-4424-B086-182EFC0CC9D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483535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C8B45-E0C3-4424-B086-182EFC0CC9D3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62491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C8B45-E0C3-4424-B086-182EFC0CC9D3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962488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C8B45-E0C3-4424-B086-182EFC0CC9D3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248879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C8B45-E0C3-4424-B086-182EFC0CC9D3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761620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C8B45-E0C3-4424-B086-182EFC0CC9D3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186837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C8B45-E0C3-4424-B086-182EFC0CC9D3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350418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C8B45-E0C3-4424-B086-182EFC0CC9D3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6978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C8B45-E0C3-4424-B086-182EFC0CC9D3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880128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C8B45-E0C3-4424-B086-182EFC0CC9D3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255546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C8B45-E0C3-4424-B086-182EFC0CC9D3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5665031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C8B45-E0C3-4424-B086-182EFC0CC9D3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161714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C8B45-E0C3-4424-B086-182EFC0CC9D3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4310770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C8B45-E0C3-4424-B086-182EFC0CC9D3}" type="slidenum">
              <a:rPr lang="fr-FR" smtClean="0"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9764726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C8B45-E0C3-4424-B086-182EFC0CC9D3}" type="slidenum">
              <a:rPr lang="fr-FR" smtClean="0"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915845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C8B45-E0C3-4424-B086-182EFC0CC9D3}" type="slidenum">
              <a:rPr lang="fr-FR" smtClean="0"/>
              <a:t>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734881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C8B45-E0C3-4424-B086-182EFC0CC9D3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124542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C8B45-E0C3-4424-B086-182EFC0CC9D3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659409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C8B45-E0C3-4424-B086-182EFC0CC9D3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967866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C8B45-E0C3-4424-B086-182EFC0CC9D3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91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C8B45-E0C3-4424-B086-182EFC0CC9D3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671857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C8B45-E0C3-4424-B086-182EFC0CC9D3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6032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C8B45-E0C3-4424-B086-182EFC0CC9D3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414990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Modifier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https://www.bewizyu.com/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E0A49-E414-4FEF-9712-1A880A41AA80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07353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https://www.bewizyu.com/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E0A49-E414-4FEF-9712-1A880A41AA80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565662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https://www.bewizyu.com/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E0A49-E414-4FEF-9712-1A880A41AA80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852447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521818" y="365125"/>
            <a:ext cx="8831981" cy="626277"/>
          </a:xfrm>
        </p:spPr>
        <p:txBody>
          <a:bodyPr/>
          <a:lstStyle>
            <a:lvl1pPr algn="r">
              <a:defRPr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1498386"/>
            <a:ext cx="10515600" cy="4351338"/>
          </a:xfrm>
        </p:spPr>
        <p:txBody>
          <a:bodyPr/>
          <a:lstStyle/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grpSp>
        <p:nvGrpSpPr>
          <p:cNvPr id="7" name="Group 28"/>
          <p:cNvGrpSpPr>
            <a:grpSpLocks/>
          </p:cNvGrpSpPr>
          <p:nvPr userDrawn="1"/>
        </p:nvGrpSpPr>
        <p:grpSpPr bwMode="auto">
          <a:xfrm>
            <a:off x="0" y="6154524"/>
            <a:ext cx="12192007" cy="1766122"/>
            <a:chOff x="322" y="12993"/>
            <a:chExt cx="11906" cy="3095"/>
          </a:xfrm>
        </p:grpSpPr>
        <p:sp>
          <p:nvSpPr>
            <p:cNvPr id="8" name="Rectangle 7"/>
            <p:cNvSpPr>
              <a:spLocks noChangeArrowheads="1"/>
            </p:cNvSpPr>
            <p:nvPr userDrawn="1"/>
          </p:nvSpPr>
          <p:spPr bwMode="auto">
            <a:xfrm>
              <a:off x="322" y="12993"/>
              <a:ext cx="11906" cy="123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fr-FR"/>
            </a:p>
          </p:txBody>
        </p:sp>
        <p:cxnSp>
          <p:nvCxnSpPr>
            <p:cNvPr id="10" name="Line 37"/>
            <p:cNvCxnSpPr>
              <a:cxnSpLocks noChangeShapeType="1"/>
            </p:cNvCxnSpPr>
            <p:nvPr userDrawn="1"/>
          </p:nvCxnSpPr>
          <p:spPr bwMode="auto">
            <a:xfrm>
              <a:off x="1270" y="16088"/>
              <a:ext cx="351" cy="0"/>
            </a:xfrm>
            <a:prstGeom prst="line">
              <a:avLst/>
            </a:prstGeom>
            <a:noFill/>
            <a:ln w="24130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" name="Line 36"/>
            <p:cNvCxnSpPr>
              <a:cxnSpLocks noChangeShapeType="1"/>
            </p:cNvCxnSpPr>
            <p:nvPr userDrawn="1"/>
          </p:nvCxnSpPr>
          <p:spPr bwMode="auto">
            <a:xfrm>
              <a:off x="1270" y="16068"/>
              <a:ext cx="350" cy="0"/>
            </a:xfrm>
            <a:prstGeom prst="line">
              <a:avLst/>
            </a:prstGeom>
            <a:noFill/>
            <a:ln w="1270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pic>
        <p:nvPicPr>
          <p:cNvPr id="13" name="Imag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75092"/>
            <a:ext cx="713954" cy="713954"/>
          </a:xfrm>
          <a:prstGeom prst="rect">
            <a:avLst/>
          </a:prstGeom>
        </p:spPr>
      </p:pic>
      <p:sp>
        <p:nvSpPr>
          <p:cNvPr id="9" name="Espace réservé de la date 8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https://</a:t>
            </a:r>
            <a:r>
              <a:rPr lang="fr-FR" dirty="0" err="1" smtClean="0">
                <a:solidFill>
                  <a:schemeClr val="bg1">
                    <a:lumMod val="95000"/>
                  </a:schemeClr>
                </a:solidFill>
              </a:rPr>
              <a:t>www.bewizyu.com</a:t>
            </a:r>
            <a:r>
              <a:rPr lang="fr-FR" dirty="0" smtClean="0"/>
              <a:t>/</a:t>
            </a:r>
            <a:endParaRPr lang="fr-FR" dirty="0"/>
          </a:p>
        </p:txBody>
      </p:sp>
      <p:sp>
        <p:nvSpPr>
          <p:cNvPr id="14" name="Espace réservé du numéro de diapositive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fr-FR" dirty="0" smtClean="0"/>
              <a:t>Page </a:t>
            </a:r>
            <a:fld id="{5D1E0A49-E414-4FEF-9712-1A880A41AA80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275621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https://www.bewizyu.com/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E0A49-E414-4FEF-9712-1A880A41AA80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354956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https://www.bewizyu.com/</a:t>
            </a:r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E0A49-E414-4FEF-9712-1A880A41AA80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984513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https://www.bewizyu.com/</a:t>
            </a:r>
            <a:endParaRPr lang="fr-FR" dirty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E0A49-E414-4FEF-9712-1A880A41AA80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453934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https://www.bewizyu.com/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E0A49-E414-4FEF-9712-1A880A41AA80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383463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https://www.bewizyu.com/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E0A49-E414-4FEF-9712-1A880A41AA80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405572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https://www.bewizyu.com/</a:t>
            </a:r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E0A49-E414-4FEF-9712-1A880A41AA80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991995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https://www.bewizyu.com/</a:t>
            </a:r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E0A49-E414-4FEF-9712-1A880A41AA80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465781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 smtClean="0"/>
              <a:t>https://www.bewizyu.com/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 dirty="0"/>
              <a:t>Page </a:t>
            </a:r>
            <a:fld id="{5D1E0A49-E414-4FEF-9712-1A880A41AA80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81122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Relationship Id="rId3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tif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4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9.tif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0.tif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8" name="Sous-titre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575" y="0"/>
            <a:ext cx="12192000" cy="6858001"/>
          </a:xfrm>
          <a:prstGeom prst="rect">
            <a:avLst/>
          </a:prstGeom>
        </p:spPr>
      </p:pic>
      <p:sp>
        <p:nvSpPr>
          <p:cNvPr id="9" name="Shape 169"/>
          <p:cNvSpPr txBox="1">
            <a:spLocks/>
          </p:cNvSpPr>
          <p:nvPr/>
        </p:nvSpPr>
        <p:spPr>
          <a:xfrm>
            <a:off x="754566" y="4058207"/>
            <a:ext cx="5222488" cy="84141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584116">
              <a:lnSpc>
                <a:spcPct val="80000"/>
              </a:lnSpc>
              <a:spcBef>
                <a:spcPts val="2300"/>
              </a:spcBef>
            </a:pPr>
            <a:r>
              <a:rPr lang="fr-FR" sz="6598" cap="all" dirty="0">
                <a:solidFill>
                  <a:schemeClr val="bg1"/>
                </a:solidFill>
                <a:latin typeface="Bebas Neue" charset="0"/>
                <a:ea typeface="Bebas Neue" charset="0"/>
                <a:cs typeface="Bebas Neue" charset="0"/>
                <a:sym typeface="DIN Alternate"/>
              </a:rPr>
              <a:t>Create the value</a:t>
            </a:r>
          </a:p>
        </p:txBody>
      </p:sp>
      <p:pic>
        <p:nvPicPr>
          <p:cNvPr id="10" name="logo-black-250x250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89816" y="338159"/>
            <a:ext cx="1212367" cy="1212365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ZoneTexte 11"/>
          <p:cNvSpPr txBox="1"/>
          <p:nvPr/>
        </p:nvSpPr>
        <p:spPr>
          <a:xfrm>
            <a:off x="1296365" y="4643696"/>
            <a:ext cx="45638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 smtClean="0">
                <a:solidFill>
                  <a:schemeClr val="bg1"/>
                </a:solidFill>
                <a:latin typeface="Bebas Neue" charset="0"/>
                <a:ea typeface="Bebas Neue" charset="0"/>
                <a:cs typeface="Bebas Neue" charset="0"/>
              </a:rPr>
              <a:t>Projet </a:t>
            </a:r>
            <a:r>
              <a:rPr lang="fr-FR" sz="3600" dirty="0" err="1" smtClean="0">
                <a:solidFill>
                  <a:schemeClr val="bg1"/>
                </a:solidFill>
                <a:latin typeface="Bebas Neue" charset="0"/>
                <a:ea typeface="Bebas Neue" charset="0"/>
                <a:cs typeface="Bebas Neue" charset="0"/>
              </a:rPr>
              <a:t>Private</a:t>
            </a:r>
            <a:r>
              <a:rPr lang="fr-FR" sz="3600" dirty="0" smtClean="0">
                <a:solidFill>
                  <a:schemeClr val="bg1"/>
                </a:solidFill>
                <a:latin typeface="Bebas Neue" charset="0"/>
                <a:ea typeface="Bebas Neue" charset="0"/>
                <a:cs typeface="Bebas Neue" charset="0"/>
              </a:rPr>
              <a:t> </a:t>
            </a:r>
            <a:r>
              <a:rPr lang="fr-FR" sz="3600" dirty="0" err="1" smtClean="0">
                <a:solidFill>
                  <a:schemeClr val="bg1"/>
                </a:solidFill>
                <a:latin typeface="Bebas Neue" charset="0"/>
                <a:ea typeface="Bebas Neue" charset="0"/>
                <a:cs typeface="Bebas Neue" charset="0"/>
              </a:rPr>
              <a:t>Showcase</a:t>
            </a:r>
            <a:endParaRPr lang="fr-FR" sz="3600" dirty="0">
              <a:solidFill>
                <a:schemeClr val="bg1"/>
              </a:solidFill>
              <a:latin typeface="Bebas Neue" charset="0"/>
              <a:ea typeface="Bebas Neue" charset="0"/>
              <a:cs typeface="Bebas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3545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29327" y="89009"/>
            <a:ext cx="10515600" cy="672991"/>
          </a:xfrm>
        </p:spPr>
        <p:txBody>
          <a:bodyPr>
            <a:normAutofit fontScale="90000"/>
          </a:bodyPr>
          <a:lstStyle/>
          <a:p>
            <a:r>
              <a:rPr lang="fr-FR" b="1" dirty="0" smtClean="0">
                <a:solidFill>
                  <a:schemeClr val="accent5">
                    <a:lumMod val="50000"/>
                  </a:schemeClr>
                </a:solidFill>
              </a:rPr>
              <a:t>Équipes</a:t>
            </a:r>
            <a:endParaRPr lang="fr-FR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1498385"/>
            <a:ext cx="10515600" cy="4422519"/>
          </a:xfrm>
        </p:spPr>
        <p:txBody>
          <a:bodyPr>
            <a:normAutofit/>
          </a:bodyPr>
          <a:lstStyle/>
          <a:p>
            <a:pPr>
              <a:spcBef>
                <a:spcPts val="600"/>
              </a:spcBef>
            </a:pPr>
            <a:r>
              <a:rPr lang="fr-FR" dirty="0" err="1" smtClean="0"/>
              <a:t>Definition</a:t>
            </a:r>
            <a:r>
              <a:rPr lang="fr-FR" dirty="0" smtClean="0"/>
              <a:t> of </a:t>
            </a:r>
            <a:r>
              <a:rPr lang="fr-FR" dirty="0" err="1" smtClean="0"/>
              <a:t>done</a:t>
            </a:r>
            <a:endParaRPr lang="fr-FR" dirty="0" smtClean="0"/>
          </a:p>
          <a:p>
            <a:pPr lvl="1">
              <a:spcBef>
                <a:spcPts val="600"/>
              </a:spcBef>
            </a:pPr>
            <a:r>
              <a:rPr lang="fr-FR" dirty="0"/>
              <a:t>Ensemble de critères définis par l'équipe </a:t>
            </a:r>
            <a:r>
              <a:rPr lang="fr-FR" dirty="0" smtClean="0"/>
              <a:t>déterminant </a:t>
            </a:r>
            <a:r>
              <a:rPr lang="fr-FR" dirty="0"/>
              <a:t>si une User Story est considérée comme </a:t>
            </a:r>
            <a:r>
              <a:rPr lang="fr-FR" dirty="0" smtClean="0"/>
              <a:t>traitée</a:t>
            </a:r>
          </a:p>
          <a:p>
            <a:pPr lvl="1">
              <a:spcBef>
                <a:spcPts val="600"/>
              </a:spcBef>
            </a:pPr>
            <a:r>
              <a:rPr lang="fr-FR" dirty="0" smtClean="0"/>
              <a:t>Doit être affichée et visible de tous les membres de l’équipes</a:t>
            </a:r>
          </a:p>
          <a:p>
            <a:pPr>
              <a:spcBef>
                <a:spcPts val="600"/>
              </a:spcBef>
            </a:pPr>
            <a:r>
              <a:rPr lang="fr-FR" dirty="0" smtClean="0"/>
              <a:t>Planification du sprint</a:t>
            </a:r>
          </a:p>
          <a:p>
            <a:pPr lvl="1">
              <a:spcBef>
                <a:spcPts val="600"/>
              </a:spcBef>
            </a:pPr>
            <a:r>
              <a:rPr lang="fr-FR" dirty="0" smtClean="0"/>
              <a:t>Parcourir le </a:t>
            </a:r>
            <a:r>
              <a:rPr lang="fr-FR" dirty="0" err="1" smtClean="0"/>
              <a:t>backlog</a:t>
            </a:r>
            <a:endParaRPr lang="fr-FR" dirty="0" smtClean="0"/>
          </a:p>
          <a:p>
            <a:pPr lvl="1">
              <a:spcBef>
                <a:spcPts val="600"/>
              </a:spcBef>
            </a:pPr>
            <a:r>
              <a:rPr lang="fr-FR" dirty="0" smtClean="0"/>
              <a:t>Création des tâches techniques qui ne sont pas forcément répertoriées dans le </a:t>
            </a:r>
            <a:r>
              <a:rPr lang="fr-FR" dirty="0" err="1" smtClean="0"/>
              <a:t>backlog</a:t>
            </a:r>
            <a:r>
              <a:rPr lang="fr-FR" dirty="0" smtClean="0"/>
              <a:t> mais nécessaires au projet</a:t>
            </a:r>
          </a:p>
          <a:p>
            <a:pPr lvl="1">
              <a:spcBef>
                <a:spcPts val="600"/>
              </a:spcBef>
            </a:pPr>
            <a:r>
              <a:rPr lang="fr-FR" dirty="0" smtClean="0"/>
              <a:t>Modélisation de la base de données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E0A49-E414-4FEF-9712-1A880A41AA80}" type="slidenum">
              <a:rPr lang="fr-FR" smtClean="0"/>
              <a:t>10</a:t>
            </a:fld>
            <a:endParaRPr lang="fr-FR"/>
          </a:p>
        </p:txBody>
      </p:sp>
      <p:sp>
        <p:nvSpPr>
          <p:cNvPr id="7" name="Titre 1"/>
          <p:cNvSpPr txBox="1">
            <a:spLocks/>
          </p:cNvSpPr>
          <p:nvPr/>
        </p:nvSpPr>
        <p:spPr>
          <a:xfrm>
            <a:off x="1429327" y="524454"/>
            <a:ext cx="10515600" cy="6729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b="1" dirty="0" smtClean="0">
                <a:solidFill>
                  <a:schemeClr val="accent5">
                    <a:lumMod val="50000"/>
                  </a:schemeClr>
                </a:solidFill>
              </a:rPr>
              <a:t>Organisation</a:t>
            </a:r>
            <a:endParaRPr lang="fr-FR" sz="3200" b="1"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3000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29327" y="89009"/>
            <a:ext cx="10515600" cy="672991"/>
          </a:xfrm>
        </p:spPr>
        <p:txBody>
          <a:bodyPr>
            <a:normAutofit fontScale="90000"/>
          </a:bodyPr>
          <a:lstStyle/>
          <a:p>
            <a:r>
              <a:rPr lang="fr-FR" b="1" dirty="0" smtClean="0">
                <a:solidFill>
                  <a:schemeClr val="accent5">
                    <a:lumMod val="50000"/>
                  </a:schemeClr>
                </a:solidFill>
              </a:rPr>
              <a:t>Équipes</a:t>
            </a:r>
            <a:endParaRPr lang="fr-FR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1498385"/>
            <a:ext cx="10515600" cy="4422519"/>
          </a:xfrm>
        </p:spPr>
        <p:txBody>
          <a:bodyPr>
            <a:normAutofit/>
          </a:bodyPr>
          <a:lstStyle/>
          <a:p>
            <a:pPr>
              <a:spcBef>
                <a:spcPts val="600"/>
              </a:spcBef>
            </a:pPr>
            <a:r>
              <a:rPr lang="fr-FR" dirty="0" smtClean="0"/>
              <a:t>2 sprints </a:t>
            </a:r>
          </a:p>
          <a:p>
            <a:pPr>
              <a:spcBef>
                <a:spcPts val="600"/>
              </a:spcBef>
            </a:pPr>
            <a:r>
              <a:rPr lang="fr-FR" dirty="0" smtClean="0"/>
              <a:t>Stand-up quotidien</a:t>
            </a:r>
          </a:p>
          <a:p>
            <a:pPr lvl="1">
              <a:spcBef>
                <a:spcPts val="600"/>
              </a:spcBef>
              <a:buFont typeface="Wingdings" charset="2"/>
              <a:buChar char="Ø"/>
            </a:pPr>
            <a:r>
              <a:rPr lang="fr-FR" dirty="0" smtClean="0"/>
              <a:t>Mojito 		=&gt; 9h30</a:t>
            </a:r>
          </a:p>
          <a:p>
            <a:pPr lvl="1">
              <a:spcBef>
                <a:spcPts val="600"/>
              </a:spcBef>
              <a:buFont typeface="Wingdings" charset="2"/>
              <a:buChar char="Ø"/>
            </a:pPr>
            <a:r>
              <a:rPr lang="fr-FR" dirty="0" smtClean="0"/>
              <a:t>Ti Punch		=&gt; 9h45</a:t>
            </a:r>
          </a:p>
          <a:p>
            <a:pPr>
              <a:spcBef>
                <a:spcPts val="600"/>
              </a:spcBef>
            </a:pPr>
            <a:r>
              <a:rPr lang="fr-FR" dirty="0" smtClean="0"/>
              <a:t>Fin de sprint </a:t>
            </a:r>
          </a:p>
          <a:p>
            <a:pPr lvl="1">
              <a:spcBef>
                <a:spcPts val="600"/>
              </a:spcBef>
              <a:buFont typeface="Wingdings" charset="2"/>
              <a:buChar char="Ø"/>
            </a:pPr>
            <a:r>
              <a:rPr lang="fr-FR" dirty="0" smtClean="0"/>
              <a:t>Démo (20 min) =&gt; collectif</a:t>
            </a:r>
          </a:p>
          <a:p>
            <a:pPr lvl="1">
              <a:spcBef>
                <a:spcPts val="600"/>
              </a:spcBef>
              <a:buFont typeface="Wingdings" charset="2"/>
              <a:buChar char="Ø"/>
            </a:pPr>
            <a:r>
              <a:rPr lang="fr-FR" dirty="0" smtClean="0"/>
              <a:t>Rétro sprint (15 min) =&gt; par équipe</a:t>
            </a:r>
          </a:p>
          <a:p>
            <a:pPr lvl="1">
              <a:spcBef>
                <a:spcPts val="600"/>
              </a:spcBef>
              <a:buFont typeface="Wingdings" charset="2"/>
              <a:buChar char="Ø"/>
            </a:pPr>
            <a:r>
              <a:rPr lang="fr-FR" dirty="0" smtClean="0"/>
              <a:t>Planification sprint S+1 (15 min) =&gt; par équipe</a:t>
            </a:r>
          </a:p>
          <a:p>
            <a:pPr lvl="1">
              <a:spcBef>
                <a:spcPts val="600"/>
              </a:spcBef>
            </a:pPr>
            <a:endParaRPr lang="fr-FR" dirty="0" smtClean="0"/>
          </a:p>
          <a:p>
            <a:pPr lvl="1">
              <a:spcBef>
                <a:spcPts val="600"/>
              </a:spcBef>
            </a:pPr>
            <a:endParaRPr lang="fr-FR" dirty="0" smtClean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E0A49-E414-4FEF-9712-1A880A41AA80}" type="slidenum">
              <a:rPr lang="fr-FR" smtClean="0"/>
              <a:t>11</a:t>
            </a:fld>
            <a:endParaRPr lang="fr-FR"/>
          </a:p>
        </p:txBody>
      </p:sp>
      <p:sp>
        <p:nvSpPr>
          <p:cNvPr id="7" name="Titre 1"/>
          <p:cNvSpPr txBox="1">
            <a:spLocks/>
          </p:cNvSpPr>
          <p:nvPr/>
        </p:nvSpPr>
        <p:spPr>
          <a:xfrm>
            <a:off x="1429327" y="524454"/>
            <a:ext cx="10515600" cy="6729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b="1" dirty="0" smtClean="0">
                <a:solidFill>
                  <a:schemeClr val="accent5">
                    <a:lumMod val="50000"/>
                  </a:schemeClr>
                </a:solidFill>
              </a:rPr>
              <a:t>Organisation</a:t>
            </a:r>
            <a:endParaRPr lang="fr-FR" sz="3200" b="1"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9751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Rôle du formateur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E0A49-E414-4FEF-9712-1A880A41AA80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00362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29327" y="89009"/>
            <a:ext cx="10515600" cy="672991"/>
          </a:xfrm>
        </p:spPr>
        <p:txBody>
          <a:bodyPr>
            <a:normAutofit fontScale="90000"/>
          </a:bodyPr>
          <a:lstStyle/>
          <a:p>
            <a:r>
              <a:rPr lang="fr-FR" b="1" dirty="0" smtClean="0">
                <a:solidFill>
                  <a:schemeClr val="accent5">
                    <a:lumMod val="50000"/>
                  </a:schemeClr>
                </a:solidFill>
              </a:rPr>
              <a:t>Rôle formateur</a:t>
            </a:r>
            <a:endParaRPr lang="fr-FR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1498385"/>
            <a:ext cx="10515600" cy="4422519"/>
          </a:xfrm>
        </p:spPr>
        <p:txBody>
          <a:bodyPr>
            <a:normAutofit/>
          </a:bodyPr>
          <a:lstStyle/>
          <a:p>
            <a:pPr>
              <a:spcBef>
                <a:spcPts val="600"/>
              </a:spcBef>
            </a:pPr>
            <a:r>
              <a:rPr lang="fr-FR" dirty="0" smtClean="0"/>
              <a:t>Product </a:t>
            </a:r>
            <a:r>
              <a:rPr lang="fr-FR" dirty="0" err="1" smtClean="0"/>
              <a:t>Owner</a:t>
            </a:r>
            <a:endParaRPr lang="fr-FR" dirty="0" smtClean="0"/>
          </a:p>
          <a:p>
            <a:pPr lvl="1">
              <a:spcBef>
                <a:spcPts val="600"/>
              </a:spcBef>
              <a:buFont typeface="Wingdings" charset="2"/>
              <a:buChar char="Ø"/>
            </a:pPr>
            <a:r>
              <a:rPr lang="fr-FR" dirty="0" smtClean="0"/>
              <a:t>Présent aux rituels agiles</a:t>
            </a:r>
          </a:p>
          <a:p>
            <a:pPr lvl="1">
              <a:spcBef>
                <a:spcPts val="600"/>
              </a:spcBef>
              <a:buFont typeface="Wingdings" charset="2"/>
              <a:buChar char="Ø"/>
            </a:pPr>
            <a:r>
              <a:rPr lang="fr-FR" dirty="0" smtClean="0"/>
              <a:t>Tests de l’application</a:t>
            </a:r>
          </a:p>
          <a:p>
            <a:pPr>
              <a:spcBef>
                <a:spcPts val="600"/>
              </a:spcBef>
            </a:pPr>
            <a:r>
              <a:rPr lang="fr-FR" dirty="0" smtClean="0"/>
              <a:t>Lead Dev</a:t>
            </a:r>
          </a:p>
          <a:p>
            <a:pPr lvl="1">
              <a:spcBef>
                <a:spcPts val="600"/>
              </a:spcBef>
              <a:buFont typeface="Wingdings" charset="2"/>
              <a:buChar char="Ø"/>
            </a:pPr>
            <a:r>
              <a:rPr lang="fr-FR" dirty="0" smtClean="0"/>
              <a:t>Disponible pour des revues de Pull </a:t>
            </a:r>
            <a:r>
              <a:rPr lang="fr-FR" dirty="0" err="1" smtClean="0"/>
              <a:t>requests</a:t>
            </a:r>
            <a:endParaRPr lang="fr-FR" dirty="0" smtClean="0"/>
          </a:p>
          <a:p>
            <a:pPr lvl="1">
              <a:spcBef>
                <a:spcPts val="600"/>
              </a:spcBef>
              <a:buFont typeface="Wingdings" charset="2"/>
              <a:buChar char="Ø"/>
            </a:pPr>
            <a:r>
              <a:rPr lang="fr-FR" dirty="0" smtClean="0"/>
              <a:t>Aide à la mise en place des PIC et du workflow Git</a:t>
            </a:r>
          </a:p>
          <a:p>
            <a:pPr>
              <a:spcBef>
                <a:spcPts val="600"/>
              </a:spcBef>
            </a:pPr>
            <a:r>
              <a:rPr lang="fr-FR" dirty="0" smtClean="0"/>
              <a:t>Evaluation des livrables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E0A49-E414-4FEF-9712-1A880A41AA80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16458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Outils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E0A49-E414-4FEF-9712-1A880A41AA80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87192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29327" y="89009"/>
            <a:ext cx="10515600" cy="672991"/>
          </a:xfrm>
        </p:spPr>
        <p:txBody>
          <a:bodyPr>
            <a:normAutofit fontScale="90000"/>
          </a:bodyPr>
          <a:lstStyle/>
          <a:p>
            <a:r>
              <a:rPr lang="fr-FR" b="1" dirty="0">
                <a:solidFill>
                  <a:schemeClr val="accent5">
                    <a:lumMod val="50000"/>
                  </a:schemeClr>
                </a:solidFill>
              </a:rPr>
              <a:t>O</a:t>
            </a:r>
            <a:r>
              <a:rPr lang="fr-FR" b="1" dirty="0" smtClean="0">
                <a:solidFill>
                  <a:schemeClr val="accent5">
                    <a:lumMod val="50000"/>
                  </a:schemeClr>
                </a:solidFill>
              </a:rPr>
              <a:t>utils</a:t>
            </a:r>
            <a:endParaRPr lang="fr-FR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1498385"/>
            <a:ext cx="10515600" cy="4422519"/>
          </a:xfrm>
        </p:spPr>
        <p:txBody>
          <a:bodyPr>
            <a:normAutofit/>
          </a:bodyPr>
          <a:lstStyle/>
          <a:p>
            <a:pPr>
              <a:spcBef>
                <a:spcPts val="600"/>
              </a:spcBef>
            </a:pPr>
            <a:r>
              <a:rPr lang="fr-FR" dirty="0" smtClean="0"/>
              <a:t>Starter kit </a:t>
            </a:r>
          </a:p>
          <a:p>
            <a:pPr lvl="1">
              <a:spcBef>
                <a:spcPts val="600"/>
              </a:spcBef>
            </a:pPr>
            <a:r>
              <a:rPr lang="fr-FR" dirty="0" smtClean="0"/>
              <a:t>API </a:t>
            </a:r>
            <a:r>
              <a:rPr lang="fr-FR" dirty="0" err="1" smtClean="0"/>
              <a:t>Rest</a:t>
            </a:r>
            <a:r>
              <a:rPr lang="fr-FR" dirty="0" smtClean="0"/>
              <a:t> =&gt; </a:t>
            </a:r>
            <a:r>
              <a:rPr lang="fr-FR" dirty="0" err="1" smtClean="0"/>
              <a:t>Spring</a:t>
            </a:r>
            <a:r>
              <a:rPr lang="fr-FR" dirty="0" smtClean="0"/>
              <a:t> Boot</a:t>
            </a:r>
          </a:p>
          <a:p>
            <a:pPr lvl="1">
              <a:spcBef>
                <a:spcPts val="600"/>
              </a:spcBef>
            </a:pPr>
            <a:r>
              <a:rPr lang="fr-FR" dirty="0" smtClean="0"/>
              <a:t>Front =&gt; Angular</a:t>
            </a:r>
          </a:p>
          <a:p>
            <a:pPr>
              <a:spcBef>
                <a:spcPts val="600"/>
              </a:spcBef>
            </a:pPr>
            <a:r>
              <a:rPr lang="fr-FR" dirty="0" smtClean="0"/>
              <a:t>Dans chaque starter des exemples de code sont fournis</a:t>
            </a:r>
          </a:p>
          <a:p>
            <a:pPr>
              <a:spcBef>
                <a:spcPts val="600"/>
              </a:spcBef>
            </a:pPr>
            <a:r>
              <a:rPr lang="fr-FR" dirty="0" smtClean="0"/>
              <a:t>API : authentification avec </a:t>
            </a:r>
            <a:r>
              <a:rPr lang="fr-FR" dirty="0" err="1" smtClean="0"/>
              <a:t>Spring</a:t>
            </a:r>
            <a:r>
              <a:rPr lang="fr-FR" dirty="0" smtClean="0"/>
              <a:t> Security créée</a:t>
            </a:r>
          </a:p>
          <a:p>
            <a:pPr lvl="1">
              <a:spcBef>
                <a:spcPts val="600"/>
              </a:spcBef>
            </a:pPr>
            <a:r>
              <a:rPr lang="fr-FR" dirty="0" smtClean="0"/>
              <a:t>JWT (</a:t>
            </a:r>
            <a:r>
              <a:rPr lang="fr-FR" dirty="0" err="1" smtClean="0"/>
              <a:t>JsonWebToken</a:t>
            </a:r>
            <a:r>
              <a:rPr lang="fr-FR" dirty="0" smtClean="0"/>
              <a:t>)</a:t>
            </a:r>
          </a:p>
          <a:p>
            <a:pPr>
              <a:spcBef>
                <a:spcPts val="600"/>
              </a:spcBef>
            </a:pPr>
            <a:r>
              <a:rPr lang="fr-FR" dirty="0" smtClean="0"/>
              <a:t>Front : </a:t>
            </a:r>
            <a:r>
              <a:rPr lang="fr-FR" dirty="0" err="1" smtClean="0"/>
              <a:t>Interceptors</a:t>
            </a:r>
            <a:r>
              <a:rPr lang="fr-FR" dirty="0" smtClean="0"/>
              <a:t> pour le </a:t>
            </a:r>
            <a:r>
              <a:rPr lang="fr-FR" dirty="0" err="1" smtClean="0"/>
              <a:t>token</a:t>
            </a:r>
            <a:r>
              <a:rPr lang="fr-FR" dirty="0" smtClean="0"/>
              <a:t> d’authentification </a:t>
            </a:r>
            <a:endParaRPr lang="fr-FR" dirty="0" smtClean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E0A49-E414-4FEF-9712-1A880A41AA80}" type="slidenum">
              <a:rPr lang="fr-FR" smtClean="0"/>
              <a:t>15</a:t>
            </a:fld>
            <a:endParaRPr lang="fr-FR"/>
          </a:p>
        </p:txBody>
      </p:sp>
      <p:sp>
        <p:nvSpPr>
          <p:cNvPr id="6" name="Titre 1"/>
          <p:cNvSpPr txBox="1">
            <a:spLocks/>
          </p:cNvSpPr>
          <p:nvPr/>
        </p:nvSpPr>
        <p:spPr>
          <a:xfrm>
            <a:off x="1429327" y="524454"/>
            <a:ext cx="10515600" cy="6729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b="1" dirty="0" smtClean="0">
                <a:solidFill>
                  <a:schemeClr val="accent5">
                    <a:lumMod val="50000"/>
                  </a:schemeClr>
                </a:solidFill>
              </a:rPr>
              <a:t>Starters</a:t>
            </a:r>
            <a:endParaRPr lang="fr-FR" sz="3200" b="1"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0741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29327" y="89009"/>
            <a:ext cx="10515600" cy="672991"/>
          </a:xfrm>
        </p:spPr>
        <p:txBody>
          <a:bodyPr>
            <a:normAutofit fontScale="90000"/>
          </a:bodyPr>
          <a:lstStyle/>
          <a:p>
            <a:r>
              <a:rPr lang="fr-FR" b="1" dirty="0" smtClean="0">
                <a:solidFill>
                  <a:schemeClr val="accent5">
                    <a:lumMod val="50000"/>
                  </a:schemeClr>
                </a:solidFill>
              </a:rPr>
              <a:t>Outils</a:t>
            </a:r>
            <a:endParaRPr lang="fr-FR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1498385"/>
            <a:ext cx="10515600" cy="4422519"/>
          </a:xfrm>
        </p:spPr>
        <p:txBody>
          <a:bodyPr>
            <a:normAutofit/>
          </a:bodyPr>
          <a:lstStyle/>
          <a:p>
            <a:pPr>
              <a:spcBef>
                <a:spcPts val="600"/>
              </a:spcBef>
            </a:pPr>
            <a:r>
              <a:rPr lang="fr-FR" dirty="0" smtClean="0"/>
              <a:t>Intégration continue mise en place avec Travis-CI et </a:t>
            </a:r>
            <a:r>
              <a:rPr lang="fr-FR" dirty="0" err="1" smtClean="0"/>
              <a:t>Github</a:t>
            </a:r>
            <a:endParaRPr lang="fr-FR" dirty="0" smtClean="0"/>
          </a:p>
          <a:p>
            <a:pPr>
              <a:spcBef>
                <a:spcPts val="600"/>
              </a:spcBef>
            </a:pPr>
            <a:r>
              <a:rPr lang="fr-FR" dirty="0" smtClean="0"/>
              <a:t>Les branches master sont protégées</a:t>
            </a:r>
          </a:p>
          <a:p>
            <a:pPr lvl="1">
              <a:spcBef>
                <a:spcPts val="600"/>
              </a:spcBef>
            </a:pPr>
            <a:r>
              <a:rPr lang="fr-FR" dirty="0" smtClean="0"/>
              <a:t>Pull </a:t>
            </a:r>
            <a:r>
              <a:rPr lang="fr-FR" dirty="0" err="1" smtClean="0"/>
              <a:t>request</a:t>
            </a:r>
            <a:r>
              <a:rPr lang="fr-FR" dirty="0" smtClean="0"/>
              <a:t> pour modifier, ajouter des fonctionnalités</a:t>
            </a:r>
          </a:p>
          <a:p>
            <a:pPr lvl="1">
              <a:spcBef>
                <a:spcPts val="600"/>
              </a:spcBef>
            </a:pPr>
            <a:r>
              <a:rPr lang="fr-FR" dirty="0" smtClean="0"/>
              <a:t>1 relecteur minimum par PR</a:t>
            </a:r>
          </a:p>
          <a:p>
            <a:pPr lvl="1">
              <a:spcBef>
                <a:spcPts val="600"/>
              </a:spcBef>
            </a:pPr>
            <a:r>
              <a:rPr lang="fr-FR" dirty="0" err="1" smtClean="0"/>
              <a:t>Checks</a:t>
            </a:r>
            <a:r>
              <a:rPr lang="fr-FR" dirty="0" smtClean="0"/>
              <a:t> doivent être en succès</a:t>
            </a:r>
          </a:p>
          <a:p>
            <a:pPr>
              <a:spcBef>
                <a:spcPts val="600"/>
              </a:spcBef>
            </a:pPr>
            <a:r>
              <a:rPr lang="fr-FR" dirty="0" err="1" smtClean="0"/>
              <a:t>Checks</a:t>
            </a:r>
            <a:endParaRPr lang="fr-FR" dirty="0" smtClean="0"/>
          </a:p>
          <a:p>
            <a:pPr lvl="1">
              <a:spcBef>
                <a:spcPts val="600"/>
              </a:spcBef>
            </a:pPr>
            <a:r>
              <a:rPr lang="fr-FR" dirty="0" smtClean="0"/>
              <a:t>Back =&gt; Tests, compilation, Sonar</a:t>
            </a:r>
          </a:p>
          <a:p>
            <a:pPr lvl="1">
              <a:spcBef>
                <a:spcPts val="600"/>
              </a:spcBef>
            </a:pPr>
            <a:r>
              <a:rPr lang="fr-FR" dirty="0" smtClean="0"/>
              <a:t>Front =&gt; Lint, test, Sonar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E0A49-E414-4FEF-9712-1A880A41AA80}" type="slidenum">
              <a:rPr lang="fr-FR" smtClean="0"/>
              <a:t>16</a:t>
            </a:fld>
            <a:endParaRPr lang="fr-FR"/>
          </a:p>
        </p:txBody>
      </p:sp>
      <p:sp>
        <p:nvSpPr>
          <p:cNvPr id="6" name="Titre 1"/>
          <p:cNvSpPr txBox="1">
            <a:spLocks/>
          </p:cNvSpPr>
          <p:nvPr/>
        </p:nvSpPr>
        <p:spPr>
          <a:xfrm>
            <a:off x="1429327" y="524454"/>
            <a:ext cx="10515600" cy="6729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b="1" dirty="0" smtClean="0">
                <a:solidFill>
                  <a:schemeClr val="accent5">
                    <a:lumMod val="50000"/>
                  </a:schemeClr>
                </a:solidFill>
              </a:rPr>
              <a:t>Intégration continue</a:t>
            </a:r>
            <a:endParaRPr lang="fr-FR" sz="3200" b="1"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4123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29327" y="89009"/>
            <a:ext cx="10515600" cy="672991"/>
          </a:xfrm>
        </p:spPr>
        <p:txBody>
          <a:bodyPr>
            <a:normAutofit fontScale="90000"/>
          </a:bodyPr>
          <a:lstStyle/>
          <a:p>
            <a:r>
              <a:rPr lang="fr-FR" b="1" dirty="0" smtClean="0">
                <a:solidFill>
                  <a:schemeClr val="accent5">
                    <a:lumMod val="50000"/>
                  </a:schemeClr>
                </a:solidFill>
              </a:rPr>
              <a:t>Outils</a:t>
            </a:r>
            <a:endParaRPr lang="fr-FR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1498385"/>
            <a:ext cx="10515600" cy="4422519"/>
          </a:xfrm>
        </p:spPr>
        <p:txBody>
          <a:bodyPr>
            <a:normAutofit/>
          </a:bodyPr>
          <a:lstStyle/>
          <a:p>
            <a:pPr>
              <a:spcBef>
                <a:spcPts val="600"/>
              </a:spcBef>
            </a:pPr>
            <a:r>
              <a:rPr lang="fr-FR" dirty="0" smtClean="0"/>
              <a:t>A chaque nouvea</a:t>
            </a:r>
            <a:r>
              <a:rPr lang="fr-FR" dirty="0" smtClean="0"/>
              <a:t>u commit sur la branche master</a:t>
            </a:r>
          </a:p>
          <a:p>
            <a:pPr lvl="1">
              <a:spcBef>
                <a:spcPts val="600"/>
              </a:spcBef>
            </a:pPr>
            <a:r>
              <a:rPr lang="fr-FR" dirty="0" smtClean="0"/>
              <a:t>L’application est redéployée sur un environnement dédié</a:t>
            </a:r>
            <a:endParaRPr lang="fr-FR" dirty="0"/>
          </a:p>
          <a:p>
            <a:pPr lvl="1">
              <a:spcBef>
                <a:spcPts val="600"/>
              </a:spcBef>
            </a:pPr>
            <a:endParaRPr lang="fr-FR" dirty="0" smtClean="0"/>
          </a:p>
          <a:p>
            <a:pPr>
              <a:spcBef>
                <a:spcPts val="600"/>
              </a:spcBef>
            </a:pPr>
            <a:r>
              <a:rPr lang="fr-FR" dirty="0" smtClean="0"/>
              <a:t>Les démos seront réalisées sur cet environnement</a:t>
            </a:r>
          </a:p>
          <a:p>
            <a:pPr lvl="1">
              <a:spcBef>
                <a:spcPts val="600"/>
              </a:spcBef>
            </a:pPr>
            <a:r>
              <a:rPr lang="fr-FR" dirty="0" smtClean="0"/>
              <a:t>C’est un peu comme la production de l’équipe de développement</a:t>
            </a:r>
          </a:p>
          <a:p>
            <a:pPr lvl="1">
              <a:spcBef>
                <a:spcPts val="600"/>
              </a:spcBef>
            </a:pPr>
            <a:endParaRPr lang="fr-FR" dirty="0"/>
          </a:p>
          <a:p>
            <a:pPr>
              <a:spcBef>
                <a:spcPts val="600"/>
              </a:spcBef>
            </a:pPr>
            <a:r>
              <a:rPr lang="fr-FR" dirty="0" smtClean="0"/>
              <a:t>Front =&gt; Déployé sur </a:t>
            </a:r>
            <a:r>
              <a:rPr lang="fr-FR" dirty="0" err="1" smtClean="0"/>
              <a:t>Github</a:t>
            </a:r>
            <a:r>
              <a:rPr lang="fr-FR" dirty="0" smtClean="0"/>
              <a:t> Pages </a:t>
            </a:r>
          </a:p>
          <a:p>
            <a:pPr>
              <a:spcBef>
                <a:spcPts val="600"/>
              </a:spcBef>
            </a:pPr>
            <a:endParaRPr lang="fr-FR" dirty="0"/>
          </a:p>
          <a:p>
            <a:pPr>
              <a:spcBef>
                <a:spcPts val="600"/>
              </a:spcBef>
            </a:pPr>
            <a:r>
              <a:rPr lang="fr-FR" dirty="0" smtClean="0"/>
              <a:t>Back =&gt; </a:t>
            </a:r>
            <a:r>
              <a:rPr lang="fr-FR" dirty="0" err="1" smtClean="0"/>
              <a:t>Dépoyé</a:t>
            </a:r>
            <a:r>
              <a:rPr lang="fr-FR" dirty="0" smtClean="0"/>
              <a:t> sur </a:t>
            </a:r>
            <a:r>
              <a:rPr lang="fr-FR" dirty="0" err="1" smtClean="0"/>
              <a:t>Clever</a:t>
            </a:r>
            <a:r>
              <a:rPr lang="fr-FR" dirty="0" smtClean="0"/>
              <a:t> Cloud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E0A49-E414-4FEF-9712-1A880A41AA80}" type="slidenum">
              <a:rPr lang="fr-FR" smtClean="0"/>
              <a:t>17</a:t>
            </a:fld>
            <a:endParaRPr lang="fr-FR"/>
          </a:p>
        </p:txBody>
      </p:sp>
      <p:sp>
        <p:nvSpPr>
          <p:cNvPr id="6" name="Titre 1"/>
          <p:cNvSpPr txBox="1">
            <a:spLocks/>
          </p:cNvSpPr>
          <p:nvPr/>
        </p:nvSpPr>
        <p:spPr>
          <a:xfrm>
            <a:off x="1429327" y="524454"/>
            <a:ext cx="10515600" cy="6729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b="1" dirty="0" smtClean="0">
                <a:solidFill>
                  <a:schemeClr val="accent5">
                    <a:lumMod val="50000"/>
                  </a:schemeClr>
                </a:solidFill>
              </a:rPr>
              <a:t>Intégration continue</a:t>
            </a:r>
            <a:endParaRPr lang="fr-FR" sz="3200" b="1"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059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29327" y="89009"/>
            <a:ext cx="10515600" cy="672991"/>
          </a:xfrm>
        </p:spPr>
        <p:txBody>
          <a:bodyPr>
            <a:normAutofit fontScale="90000"/>
          </a:bodyPr>
          <a:lstStyle/>
          <a:p>
            <a:r>
              <a:rPr lang="fr-FR" b="1" dirty="0" smtClean="0">
                <a:solidFill>
                  <a:schemeClr val="accent5">
                    <a:lumMod val="50000"/>
                  </a:schemeClr>
                </a:solidFill>
              </a:rPr>
              <a:t>Outils</a:t>
            </a:r>
            <a:endParaRPr lang="fr-FR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E0A49-E414-4FEF-9712-1A880A41AA80}" type="slidenum">
              <a:rPr lang="fr-FR" smtClean="0"/>
              <a:t>18</a:t>
            </a:fld>
            <a:endParaRPr lang="fr-FR"/>
          </a:p>
        </p:txBody>
      </p:sp>
      <p:sp>
        <p:nvSpPr>
          <p:cNvPr id="6" name="Titre 1"/>
          <p:cNvSpPr txBox="1">
            <a:spLocks/>
          </p:cNvSpPr>
          <p:nvPr/>
        </p:nvSpPr>
        <p:spPr>
          <a:xfrm>
            <a:off x="1429327" y="524454"/>
            <a:ext cx="10515600" cy="6729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b="1" dirty="0" smtClean="0">
                <a:solidFill>
                  <a:schemeClr val="accent5">
                    <a:lumMod val="50000"/>
                  </a:schemeClr>
                </a:solidFill>
              </a:rPr>
              <a:t>Sonar</a:t>
            </a:r>
            <a:endParaRPr lang="fr-FR" sz="32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9650" y="643227"/>
            <a:ext cx="7562687" cy="5396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8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29327" y="89009"/>
            <a:ext cx="10515600" cy="672991"/>
          </a:xfrm>
        </p:spPr>
        <p:txBody>
          <a:bodyPr>
            <a:normAutofit fontScale="90000"/>
          </a:bodyPr>
          <a:lstStyle/>
          <a:p>
            <a:r>
              <a:rPr lang="fr-FR" b="1" dirty="0" smtClean="0">
                <a:solidFill>
                  <a:schemeClr val="accent5">
                    <a:lumMod val="50000"/>
                  </a:schemeClr>
                </a:solidFill>
              </a:rPr>
              <a:t>Outils</a:t>
            </a:r>
            <a:endParaRPr lang="fr-FR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E0A49-E414-4FEF-9712-1A880A41AA80}" type="slidenum">
              <a:rPr lang="fr-FR" smtClean="0"/>
              <a:t>19</a:t>
            </a:fld>
            <a:endParaRPr lang="fr-FR"/>
          </a:p>
        </p:txBody>
      </p:sp>
      <p:sp>
        <p:nvSpPr>
          <p:cNvPr id="6" name="Titre 1"/>
          <p:cNvSpPr txBox="1">
            <a:spLocks/>
          </p:cNvSpPr>
          <p:nvPr/>
        </p:nvSpPr>
        <p:spPr>
          <a:xfrm>
            <a:off x="1429327" y="524454"/>
            <a:ext cx="10515600" cy="6729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b="1" dirty="0" err="1" smtClean="0">
                <a:solidFill>
                  <a:schemeClr val="accent5">
                    <a:lumMod val="50000"/>
                  </a:schemeClr>
                </a:solidFill>
              </a:rPr>
              <a:t>Zeplin</a:t>
            </a:r>
            <a:endParaRPr lang="fr-FR" sz="32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461" y="1197445"/>
            <a:ext cx="9945975" cy="4723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726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29327" y="89009"/>
            <a:ext cx="10515600" cy="672991"/>
          </a:xfrm>
        </p:spPr>
        <p:txBody>
          <a:bodyPr>
            <a:normAutofit fontScale="90000"/>
          </a:bodyPr>
          <a:lstStyle/>
          <a:p>
            <a:pPr algn="r"/>
            <a:r>
              <a:rPr lang="fr-FR" b="1" dirty="0">
                <a:solidFill>
                  <a:schemeClr val="accent5">
                    <a:lumMod val="50000"/>
                  </a:schemeClr>
                </a:solidFill>
              </a:rPr>
              <a:t>Votre formateur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>
                <a:solidFill>
                  <a:srgbClr val="223C55"/>
                </a:solidFill>
              </a:rPr>
              <a:t>Nicolas </a:t>
            </a:r>
            <a:r>
              <a:rPr lang="fr-FR" dirty="0" err="1" smtClean="0">
                <a:solidFill>
                  <a:srgbClr val="223C55"/>
                </a:solidFill>
              </a:rPr>
              <a:t>Hodicq</a:t>
            </a:r>
            <a:r>
              <a:rPr lang="fr-FR" dirty="0" smtClean="0">
                <a:solidFill>
                  <a:srgbClr val="223C55"/>
                </a:solidFill>
              </a:rPr>
              <a:t>, CTO @BEWIZYU</a:t>
            </a:r>
          </a:p>
          <a:p>
            <a:r>
              <a:rPr lang="fr-FR" dirty="0" smtClean="0">
                <a:solidFill>
                  <a:srgbClr val="223C55"/>
                </a:solidFill>
              </a:rPr>
              <a:t>Mes technos: Javascript, Java, Android, Action Script, Shell</a:t>
            </a:r>
          </a:p>
          <a:p>
            <a:r>
              <a:rPr lang="fr-FR" dirty="0" smtClean="0">
                <a:solidFill>
                  <a:srgbClr val="223C55"/>
                </a:solidFill>
              </a:rPr>
              <a:t>Quelques projets: M6 (6play mobile), BNP, SNCF, </a:t>
            </a:r>
            <a:r>
              <a:rPr lang="fr-FR" dirty="0" err="1" smtClean="0">
                <a:solidFill>
                  <a:srgbClr val="223C55"/>
                </a:solidFill>
              </a:rPr>
              <a:t>Adrea</a:t>
            </a:r>
            <a:r>
              <a:rPr lang="fr-FR" dirty="0" smtClean="0">
                <a:solidFill>
                  <a:srgbClr val="223C55"/>
                </a:solidFill>
              </a:rPr>
              <a:t>, </a:t>
            </a:r>
            <a:r>
              <a:rPr lang="fr-FR" dirty="0" err="1" smtClean="0">
                <a:solidFill>
                  <a:srgbClr val="223C55"/>
                </a:solidFill>
              </a:rPr>
              <a:t>Sogelink</a:t>
            </a:r>
            <a:r>
              <a:rPr lang="fr-FR" dirty="0" smtClean="0">
                <a:solidFill>
                  <a:srgbClr val="223C55"/>
                </a:solidFill>
              </a:rPr>
              <a:t>, </a:t>
            </a:r>
            <a:r>
              <a:rPr lang="mr-IN" dirty="0" smtClean="0">
                <a:solidFill>
                  <a:srgbClr val="223C55"/>
                </a:solidFill>
              </a:rPr>
              <a:t>…</a:t>
            </a:r>
            <a:endParaRPr lang="fr-FR" dirty="0" smtClean="0">
              <a:solidFill>
                <a:srgbClr val="223C55"/>
              </a:solidFill>
            </a:endParaRPr>
          </a:p>
          <a:p>
            <a:r>
              <a:rPr lang="fr-FR" dirty="0" smtClean="0">
                <a:solidFill>
                  <a:srgbClr val="223C55"/>
                </a:solidFill>
              </a:rPr>
              <a:t>J’ai été entre autres: Développeur, Expert Technique, Architecte </a:t>
            </a:r>
            <a:endParaRPr lang="fr-FR" dirty="0"/>
          </a:p>
          <a:p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www.diginamic.fr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E0A49-E414-4FEF-9712-1A880A41AA80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84463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29327" y="89009"/>
            <a:ext cx="10515600" cy="672991"/>
          </a:xfrm>
        </p:spPr>
        <p:txBody>
          <a:bodyPr>
            <a:normAutofit fontScale="90000"/>
          </a:bodyPr>
          <a:lstStyle/>
          <a:p>
            <a:r>
              <a:rPr lang="fr-FR" b="1" dirty="0" smtClean="0">
                <a:solidFill>
                  <a:schemeClr val="accent5">
                    <a:lumMod val="50000"/>
                  </a:schemeClr>
                </a:solidFill>
              </a:rPr>
              <a:t>Outils</a:t>
            </a:r>
            <a:endParaRPr lang="fr-FR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1226914"/>
            <a:ext cx="10515600" cy="4422519"/>
          </a:xfrm>
        </p:spPr>
        <p:txBody>
          <a:bodyPr>
            <a:normAutofit/>
          </a:bodyPr>
          <a:lstStyle/>
          <a:p>
            <a:pPr>
              <a:spcBef>
                <a:spcPts val="600"/>
              </a:spcBef>
            </a:pPr>
            <a:r>
              <a:rPr lang="fr-FR" dirty="0" smtClean="0"/>
              <a:t>Notion de communes, départements dans l’application</a:t>
            </a:r>
          </a:p>
          <a:p>
            <a:pPr>
              <a:spcBef>
                <a:spcPts val="600"/>
              </a:spcBef>
            </a:pPr>
            <a:r>
              <a:rPr lang="fr-FR" dirty="0" smtClean="0"/>
              <a:t>Utilisation de l’API </a:t>
            </a:r>
            <a:r>
              <a:rPr lang="fr-FR" dirty="0" err="1" smtClean="0"/>
              <a:t>geo.gouv.fr</a:t>
            </a:r>
            <a:endParaRPr lang="fr-FR" dirty="0" smtClean="0"/>
          </a:p>
          <a:p>
            <a:pPr>
              <a:spcBef>
                <a:spcPts val="600"/>
              </a:spcBef>
            </a:pPr>
            <a:r>
              <a:rPr lang="fr-FR" dirty="0" smtClean="0"/>
              <a:t>Le projet Back fera office de proxy pour solliciter l’API </a:t>
            </a:r>
            <a:r>
              <a:rPr lang="fr-FR" dirty="0" err="1" smtClean="0"/>
              <a:t>Geo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E0A49-E414-4FEF-9712-1A880A41AA80}" type="slidenum">
              <a:rPr lang="fr-FR" smtClean="0"/>
              <a:t>20</a:t>
            </a:fld>
            <a:endParaRPr lang="fr-FR"/>
          </a:p>
        </p:txBody>
      </p:sp>
      <p:sp>
        <p:nvSpPr>
          <p:cNvPr id="6" name="Titre 1"/>
          <p:cNvSpPr txBox="1">
            <a:spLocks/>
          </p:cNvSpPr>
          <p:nvPr/>
        </p:nvSpPr>
        <p:spPr>
          <a:xfrm>
            <a:off x="1429327" y="524454"/>
            <a:ext cx="10515600" cy="6729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b="1" dirty="0" smtClean="0">
                <a:solidFill>
                  <a:schemeClr val="accent5">
                    <a:lumMod val="50000"/>
                  </a:schemeClr>
                </a:solidFill>
              </a:rPr>
              <a:t>API </a:t>
            </a:r>
            <a:r>
              <a:rPr lang="fr-FR" sz="3200" b="1" dirty="0" err="1" smtClean="0">
                <a:solidFill>
                  <a:schemeClr val="accent5">
                    <a:lumMod val="50000"/>
                  </a:schemeClr>
                </a:solidFill>
              </a:rPr>
              <a:t>geo.gouv.fr</a:t>
            </a:r>
            <a:endParaRPr lang="fr-FR" sz="32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7" name="Rectangle à coins arrondis 6"/>
          <p:cNvSpPr/>
          <p:nvPr/>
        </p:nvSpPr>
        <p:spPr>
          <a:xfrm>
            <a:off x="1360271" y="3030984"/>
            <a:ext cx="1785937" cy="11572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mtClean="0"/>
              <a:t>Front Angular</a:t>
            </a:r>
            <a:endParaRPr lang="fr-FR"/>
          </a:p>
        </p:txBody>
      </p:sp>
      <p:sp>
        <p:nvSpPr>
          <p:cNvPr id="8" name="Cylindre 7"/>
          <p:cNvSpPr/>
          <p:nvPr/>
        </p:nvSpPr>
        <p:spPr>
          <a:xfrm>
            <a:off x="8153400" y="3009553"/>
            <a:ext cx="842963" cy="120015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MySQL</a:t>
            </a:r>
            <a:endParaRPr lang="fr-FR" dirty="0"/>
          </a:p>
        </p:txBody>
      </p:sp>
      <p:sp>
        <p:nvSpPr>
          <p:cNvPr id="9" name="Rectangle à coins arrondis 8"/>
          <p:cNvSpPr/>
          <p:nvPr/>
        </p:nvSpPr>
        <p:spPr>
          <a:xfrm>
            <a:off x="4888706" y="3038129"/>
            <a:ext cx="1814513" cy="11572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API </a:t>
            </a:r>
            <a:r>
              <a:rPr lang="fr-FR" dirty="0" err="1" smtClean="0"/>
              <a:t>Rest</a:t>
            </a:r>
            <a:r>
              <a:rPr lang="fr-FR" dirty="0" smtClean="0"/>
              <a:t> </a:t>
            </a:r>
            <a:r>
              <a:rPr lang="fr-FR" dirty="0" err="1" smtClean="0"/>
              <a:t>Spring</a:t>
            </a:r>
            <a:endParaRPr lang="fr-FR" dirty="0"/>
          </a:p>
        </p:txBody>
      </p:sp>
      <p:sp>
        <p:nvSpPr>
          <p:cNvPr id="10" name="Rectangle à coins arrondis 9"/>
          <p:cNvSpPr/>
          <p:nvPr/>
        </p:nvSpPr>
        <p:spPr>
          <a:xfrm>
            <a:off x="4888706" y="4957059"/>
            <a:ext cx="1814513" cy="1157288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API </a:t>
            </a:r>
            <a:r>
              <a:rPr lang="fr-FR" dirty="0" err="1" smtClean="0"/>
              <a:t>geo.gouv.fr</a:t>
            </a:r>
            <a:endParaRPr lang="fr-FR" dirty="0"/>
          </a:p>
        </p:txBody>
      </p:sp>
      <p:cxnSp>
        <p:nvCxnSpPr>
          <p:cNvPr id="12" name="Connecteur droit avec flèche 11"/>
          <p:cNvCxnSpPr>
            <a:stCxn id="7" idx="3"/>
            <a:endCxn id="9" idx="1"/>
          </p:cNvCxnSpPr>
          <p:nvPr/>
        </p:nvCxnSpPr>
        <p:spPr>
          <a:xfrm>
            <a:off x="3146208" y="3609628"/>
            <a:ext cx="1742498" cy="714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/>
          <p:cNvCxnSpPr>
            <a:stCxn id="9" idx="3"/>
            <a:endCxn id="8" idx="2"/>
          </p:cNvCxnSpPr>
          <p:nvPr/>
        </p:nvCxnSpPr>
        <p:spPr>
          <a:xfrm flipV="1">
            <a:off x="6703219" y="3609628"/>
            <a:ext cx="1450181" cy="714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avec flèche 18"/>
          <p:cNvCxnSpPr>
            <a:stCxn id="9" idx="2"/>
            <a:endCxn id="10" idx="0"/>
          </p:cNvCxnSpPr>
          <p:nvPr/>
        </p:nvCxnSpPr>
        <p:spPr>
          <a:xfrm>
            <a:off x="5795963" y="4195417"/>
            <a:ext cx="0" cy="76164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3250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Git / </a:t>
            </a:r>
            <a:r>
              <a:rPr lang="fr-FR" dirty="0" err="1" smtClean="0"/>
              <a:t>Branching</a:t>
            </a:r>
            <a:r>
              <a:rPr lang="fr-FR" dirty="0" smtClean="0"/>
              <a:t> Model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E0A49-E414-4FEF-9712-1A880A41AA80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69217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29327" y="89009"/>
            <a:ext cx="10515600" cy="672991"/>
          </a:xfrm>
        </p:spPr>
        <p:txBody>
          <a:bodyPr>
            <a:normAutofit fontScale="90000"/>
          </a:bodyPr>
          <a:lstStyle/>
          <a:p>
            <a:pPr algn="r"/>
            <a:r>
              <a:rPr lang="fr-FR" b="1" dirty="0" smtClean="0">
                <a:solidFill>
                  <a:schemeClr val="accent5">
                    <a:lumMod val="50000"/>
                  </a:schemeClr>
                </a:solidFill>
              </a:rPr>
              <a:t>Gestions de sources</a:t>
            </a:r>
            <a:endParaRPr lang="fr-FR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endParaRPr lang="fr-FR" dirty="0"/>
          </a:p>
          <a:p>
            <a:pPr algn="just"/>
            <a:endParaRPr lang="fr-FR" dirty="0" smtClean="0"/>
          </a:p>
          <a:p>
            <a:pPr lvl="1">
              <a:buFont typeface="Wingdings" charset="2"/>
              <a:buChar char="Ø"/>
            </a:pPr>
            <a:endParaRPr lang="fr-FR" dirty="0" smtClean="0"/>
          </a:p>
          <a:p>
            <a:pPr lvl="1">
              <a:buFont typeface="Wingdings" charset="2"/>
              <a:buChar char="Ø"/>
            </a:pPr>
            <a:endParaRPr lang="fr-FR" dirty="0" smtClean="0"/>
          </a:p>
          <a:p>
            <a:pPr lvl="1">
              <a:buFont typeface="Wingdings" charset="2"/>
              <a:buChar char="Ø"/>
            </a:pPr>
            <a:endParaRPr lang="fr-FR" dirty="0" smtClean="0"/>
          </a:p>
          <a:p>
            <a:pPr lvl="1">
              <a:buFont typeface="Wingdings" charset="2"/>
              <a:buChar char="Ø"/>
            </a:pPr>
            <a:endParaRPr lang="fr-FR" dirty="0"/>
          </a:p>
          <a:p>
            <a:pPr lvl="1">
              <a:buFont typeface="Wingdings" charset="2"/>
              <a:buChar char="Ø"/>
            </a:pPr>
            <a:endParaRPr lang="fr-FR" dirty="0" smtClean="0"/>
          </a:p>
          <a:p>
            <a:pPr lvl="1">
              <a:buFont typeface="Wingdings" charset="2"/>
              <a:buChar char="Ø"/>
            </a:pPr>
            <a:endParaRPr lang="fr-FR" dirty="0" smtClean="0"/>
          </a:p>
          <a:p>
            <a:pPr lvl="1">
              <a:buFont typeface="Wingdings" charset="2"/>
              <a:buChar char="Ø"/>
            </a:pPr>
            <a:endParaRPr lang="fr-FR" dirty="0"/>
          </a:p>
          <a:p>
            <a:endParaRPr lang="fr-FR" b="1" dirty="0"/>
          </a:p>
          <a:p>
            <a:pPr lvl="1">
              <a:buFont typeface="Wingdings" charset="2"/>
              <a:buChar char="Ø"/>
            </a:pP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E0A49-E414-4FEF-9712-1A880A41AA80}" type="slidenum">
              <a:rPr lang="fr-FR" smtClean="0"/>
              <a:t>22</a:t>
            </a:fld>
            <a:endParaRPr lang="fr-FR"/>
          </a:p>
        </p:txBody>
      </p:sp>
      <p:sp>
        <p:nvSpPr>
          <p:cNvPr id="8" name="Titre 1"/>
          <p:cNvSpPr txBox="1">
            <a:spLocks/>
          </p:cNvSpPr>
          <p:nvPr/>
        </p:nvSpPr>
        <p:spPr>
          <a:xfrm>
            <a:off x="1440209" y="535329"/>
            <a:ext cx="10515600" cy="6729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b="1" dirty="0" smtClean="0">
                <a:solidFill>
                  <a:schemeClr val="accent4"/>
                </a:solidFill>
              </a:rPr>
              <a:t>Git </a:t>
            </a:r>
            <a:r>
              <a:rPr lang="fr-FR" sz="3200" b="1" dirty="0" err="1" smtClean="0">
                <a:solidFill>
                  <a:schemeClr val="accent4"/>
                </a:solidFill>
              </a:rPr>
              <a:t>branching</a:t>
            </a:r>
            <a:r>
              <a:rPr lang="fr-FR" sz="3200" b="1" dirty="0" smtClean="0">
                <a:solidFill>
                  <a:schemeClr val="accent4"/>
                </a:solidFill>
              </a:rPr>
              <a:t> model</a:t>
            </a:r>
            <a:endParaRPr lang="fr-FR" sz="3200" b="1" dirty="0">
              <a:solidFill>
                <a:schemeClr val="accent4"/>
              </a:solidFill>
            </a:endParaRPr>
          </a:p>
        </p:txBody>
      </p:sp>
      <p:sp>
        <p:nvSpPr>
          <p:cNvPr id="7" name="Espace réservé du contenu 2"/>
          <p:cNvSpPr txBox="1">
            <a:spLocks/>
          </p:cNvSpPr>
          <p:nvPr/>
        </p:nvSpPr>
        <p:spPr>
          <a:xfrm>
            <a:off x="990600" y="165078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fr-FR" dirty="0" smtClean="0"/>
              <a:t>Posséder un gestionnaire de sources, idéalement Git</a:t>
            </a:r>
          </a:p>
          <a:p>
            <a:pPr algn="just"/>
            <a:r>
              <a:rPr lang="fr-FR" dirty="0" smtClean="0"/>
              <a:t>L’équipe doit définir un </a:t>
            </a:r>
            <a:r>
              <a:rPr lang="fr-FR" dirty="0" err="1" smtClean="0"/>
              <a:t>branching</a:t>
            </a:r>
            <a:r>
              <a:rPr lang="fr-FR" dirty="0" smtClean="0"/>
              <a:t> model</a:t>
            </a:r>
          </a:p>
          <a:p>
            <a:pPr lvl="1" algn="just">
              <a:buFont typeface="Wingdings" charset="2"/>
              <a:buChar char="Ø"/>
            </a:pPr>
            <a:r>
              <a:rPr lang="fr-FR" dirty="0" err="1" smtClean="0"/>
              <a:t>Gitflow</a:t>
            </a:r>
            <a:endParaRPr lang="fr-FR" dirty="0" smtClean="0"/>
          </a:p>
          <a:p>
            <a:pPr lvl="1" algn="just">
              <a:buFont typeface="Wingdings" charset="2"/>
              <a:buChar char="Ø"/>
            </a:pPr>
            <a:r>
              <a:rPr lang="fr-FR" dirty="0" err="1" smtClean="0"/>
              <a:t>Github</a:t>
            </a:r>
            <a:r>
              <a:rPr lang="fr-FR" dirty="0" smtClean="0"/>
              <a:t> </a:t>
            </a:r>
          </a:p>
          <a:p>
            <a:pPr lvl="1">
              <a:buFont typeface="Wingdings" charset="2"/>
              <a:buChar char="Ø"/>
            </a:pPr>
            <a:endParaRPr lang="fr-FR" dirty="0" smtClean="0"/>
          </a:p>
          <a:p>
            <a:endParaRPr lang="fr-FR" b="1" dirty="0" smtClean="0"/>
          </a:p>
          <a:p>
            <a:pPr lvl="1">
              <a:buFont typeface="Wingdings" charset="2"/>
              <a:buChar char="Ø"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74877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29327" y="89009"/>
            <a:ext cx="10515600" cy="672991"/>
          </a:xfrm>
        </p:spPr>
        <p:txBody>
          <a:bodyPr>
            <a:normAutofit fontScale="90000"/>
          </a:bodyPr>
          <a:lstStyle/>
          <a:p>
            <a:r>
              <a:rPr lang="fr-FR" b="1" dirty="0">
                <a:solidFill>
                  <a:schemeClr val="accent5">
                    <a:lumMod val="50000"/>
                  </a:schemeClr>
                </a:solidFill>
              </a:rPr>
              <a:t>Gestions de sources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E0A49-E414-4FEF-9712-1A880A41AA80}" type="slidenum">
              <a:rPr lang="fr-FR" smtClean="0"/>
              <a:t>23</a:t>
            </a:fld>
            <a:endParaRPr lang="fr-FR"/>
          </a:p>
        </p:txBody>
      </p:sp>
      <p:sp>
        <p:nvSpPr>
          <p:cNvPr id="9" name="Titre 1"/>
          <p:cNvSpPr txBox="1">
            <a:spLocks/>
          </p:cNvSpPr>
          <p:nvPr/>
        </p:nvSpPr>
        <p:spPr>
          <a:xfrm>
            <a:off x="1440209" y="535329"/>
            <a:ext cx="10515600" cy="6729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b="1" dirty="0" err="1" smtClean="0">
                <a:solidFill>
                  <a:schemeClr val="accent4"/>
                </a:solidFill>
              </a:rPr>
              <a:t>Gitflow</a:t>
            </a:r>
            <a:r>
              <a:rPr lang="fr-FR" sz="3200" b="1" dirty="0" smtClean="0">
                <a:solidFill>
                  <a:schemeClr val="accent4"/>
                </a:solidFill>
              </a:rPr>
              <a:t> model</a:t>
            </a:r>
            <a:endParaRPr lang="fr-FR" sz="3200" b="1" dirty="0">
              <a:solidFill>
                <a:schemeClr val="accent4"/>
              </a:solidFill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2566" y="927579"/>
            <a:ext cx="7797800" cy="482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79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29327" y="89009"/>
            <a:ext cx="10515600" cy="672991"/>
          </a:xfrm>
        </p:spPr>
        <p:txBody>
          <a:bodyPr>
            <a:normAutofit fontScale="90000"/>
          </a:bodyPr>
          <a:lstStyle/>
          <a:p>
            <a:r>
              <a:rPr lang="fr-FR" b="1" dirty="0">
                <a:solidFill>
                  <a:schemeClr val="accent5">
                    <a:lumMod val="50000"/>
                  </a:schemeClr>
                </a:solidFill>
              </a:rPr>
              <a:t>Gestions de sources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E0A49-E414-4FEF-9712-1A880A41AA80}" type="slidenum">
              <a:rPr lang="fr-FR" smtClean="0"/>
              <a:t>24</a:t>
            </a:fld>
            <a:endParaRPr lang="fr-FR"/>
          </a:p>
        </p:txBody>
      </p:sp>
      <p:sp>
        <p:nvSpPr>
          <p:cNvPr id="9" name="Titre 1"/>
          <p:cNvSpPr txBox="1">
            <a:spLocks/>
          </p:cNvSpPr>
          <p:nvPr/>
        </p:nvSpPr>
        <p:spPr>
          <a:xfrm>
            <a:off x="1440209" y="535329"/>
            <a:ext cx="10515600" cy="6729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b="1" dirty="0" err="1" smtClean="0">
                <a:solidFill>
                  <a:schemeClr val="accent4"/>
                </a:solidFill>
              </a:rPr>
              <a:t>Github</a:t>
            </a:r>
            <a:r>
              <a:rPr lang="fr-FR" sz="3200" b="1" dirty="0" smtClean="0">
                <a:solidFill>
                  <a:schemeClr val="accent4"/>
                </a:solidFill>
              </a:rPr>
              <a:t> model</a:t>
            </a:r>
            <a:endParaRPr lang="fr-FR" sz="3200" b="1" dirty="0">
              <a:solidFill>
                <a:schemeClr val="accent4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365" y="2303966"/>
            <a:ext cx="4064000" cy="2540000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5365" y="1794107"/>
            <a:ext cx="7048500" cy="340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29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29327" y="89009"/>
            <a:ext cx="10515600" cy="672991"/>
          </a:xfrm>
        </p:spPr>
        <p:txBody>
          <a:bodyPr>
            <a:normAutofit fontScale="90000"/>
          </a:bodyPr>
          <a:lstStyle/>
          <a:p>
            <a:pPr algn="r"/>
            <a:r>
              <a:rPr lang="fr-FR" b="1" dirty="0" smtClean="0">
                <a:solidFill>
                  <a:schemeClr val="accent5">
                    <a:lumMod val="50000"/>
                  </a:schemeClr>
                </a:solidFill>
              </a:rPr>
              <a:t>Gestions de sources</a:t>
            </a:r>
            <a:endParaRPr lang="fr-FR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endParaRPr lang="fr-FR" dirty="0"/>
          </a:p>
          <a:p>
            <a:pPr algn="just"/>
            <a:endParaRPr lang="fr-FR" dirty="0" smtClean="0"/>
          </a:p>
          <a:p>
            <a:pPr lvl="1">
              <a:buFont typeface="Wingdings" charset="2"/>
              <a:buChar char="Ø"/>
            </a:pPr>
            <a:endParaRPr lang="fr-FR" dirty="0" smtClean="0"/>
          </a:p>
          <a:p>
            <a:pPr lvl="1">
              <a:buFont typeface="Wingdings" charset="2"/>
              <a:buChar char="Ø"/>
            </a:pPr>
            <a:endParaRPr lang="fr-FR" dirty="0" smtClean="0"/>
          </a:p>
          <a:p>
            <a:pPr lvl="1">
              <a:buFont typeface="Wingdings" charset="2"/>
              <a:buChar char="Ø"/>
            </a:pPr>
            <a:endParaRPr lang="fr-FR" dirty="0" smtClean="0"/>
          </a:p>
          <a:p>
            <a:pPr lvl="1">
              <a:buFont typeface="Wingdings" charset="2"/>
              <a:buChar char="Ø"/>
            </a:pPr>
            <a:endParaRPr lang="fr-FR" dirty="0"/>
          </a:p>
          <a:p>
            <a:pPr lvl="1">
              <a:buFont typeface="Wingdings" charset="2"/>
              <a:buChar char="Ø"/>
            </a:pPr>
            <a:endParaRPr lang="fr-FR" dirty="0" smtClean="0"/>
          </a:p>
          <a:p>
            <a:pPr lvl="1">
              <a:buFont typeface="Wingdings" charset="2"/>
              <a:buChar char="Ø"/>
            </a:pPr>
            <a:endParaRPr lang="fr-FR" dirty="0" smtClean="0"/>
          </a:p>
          <a:p>
            <a:pPr lvl="1">
              <a:buFont typeface="Wingdings" charset="2"/>
              <a:buChar char="Ø"/>
            </a:pPr>
            <a:endParaRPr lang="fr-FR" dirty="0"/>
          </a:p>
          <a:p>
            <a:endParaRPr lang="fr-FR" b="1" dirty="0"/>
          </a:p>
          <a:p>
            <a:pPr lvl="1">
              <a:buFont typeface="Wingdings" charset="2"/>
              <a:buChar char="Ø"/>
            </a:pP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E0A49-E414-4FEF-9712-1A880A41AA80}" type="slidenum">
              <a:rPr lang="fr-FR" smtClean="0"/>
              <a:t>25</a:t>
            </a:fld>
            <a:endParaRPr lang="fr-FR"/>
          </a:p>
        </p:txBody>
      </p:sp>
      <p:sp>
        <p:nvSpPr>
          <p:cNvPr id="8" name="Titre 1"/>
          <p:cNvSpPr txBox="1">
            <a:spLocks/>
          </p:cNvSpPr>
          <p:nvPr/>
        </p:nvSpPr>
        <p:spPr>
          <a:xfrm>
            <a:off x="1440209" y="535329"/>
            <a:ext cx="10515600" cy="6729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b="1" dirty="0" smtClean="0">
                <a:solidFill>
                  <a:schemeClr val="accent4"/>
                </a:solidFill>
              </a:rPr>
              <a:t>Git </a:t>
            </a:r>
            <a:r>
              <a:rPr lang="fr-FR" sz="3200" b="1" dirty="0" err="1" smtClean="0">
                <a:solidFill>
                  <a:schemeClr val="accent4"/>
                </a:solidFill>
              </a:rPr>
              <a:t>branching</a:t>
            </a:r>
            <a:r>
              <a:rPr lang="fr-FR" sz="3200" b="1" dirty="0" smtClean="0">
                <a:solidFill>
                  <a:schemeClr val="accent4"/>
                </a:solidFill>
              </a:rPr>
              <a:t> model</a:t>
            </a:r>
            <a:endParaRPr lang="fr-FR" sz="3200" b="1" dirty="0">
              <a:solidFill>
                <a:schemeClr val="accent4"/>
              </a:solidFill>
            </a:endParaRPr>
          </a:p>
        </p:txBody>
      </p:sp>
      <p:sp>
        <p:nvSpPr>
          <p:cNvPr id="7" name="Espace réservé du contenu 2"/>
          <p:cNvSpPr txBox="1">
            <a:spLocks/>
          </p:cNvSpPr>
          <p:nvPr/>
        </p:nvSpPr>
        <p:spPr>
          <a:xfrm>
            <a:off x="990600" y="165078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fr-FR" dirty="0" smtClean="0"/>
              <a:t>Quel que soit le </a:t>
            </a:r>
            <a:r>
              <a:rPr lang="fr-FR" dirty="0" err="1" smtClean="0"/>
              <a:t>branching</a:t>
            </a:r>
            <a:r>
              <a:rPr lang="fr-FR" dirty="0" smtClean="0"/>
              <a:t> model retenu par l’équipe</a:t>
            </a:r>
          </a:p>
          <a:p>
            <a:pPr lvl="1" algn="just">
              <a:buFont typeface="Wingdings" charset="2"/>
              <a:buChar char="Ø"/>
            </a:pPr>
            <a:r>
              <a:rPr lang="fr-FR" dirty="0" smtClean="0"/>
              <a:t>À chaque </a:t>
            </a:r>
            <a:r>
              <a:rPr lang="fr-FR" dirty="0" err="1" smtClean="0"/>
              <a:t>feature</a:t>
            </a:r>
            <a:r>
              <a:rPr lang="fr-FR" dirty="0"/>
              <a:t> </a:t>
            </a:r>
            <a:r>
              <a:rPr lang="fr-FR" dirty="0" smtClean="0"/>
              <a:t>ou user story, une nouvelle branche est créée</a:t>
            </a:r>
          </a:p>
          <a:p>
            <a:pPr lvl="1" algn="just">
              <a:buFont typeface="Wingdings" charset="2"/>
              <a:buChar char="Ø"/>
            </a:pPr>
            <a:r>
              <a:rPr lang="fr-FR" dirty="0" smtClean="0"/>
              <a:t>Une branche ne doit contenir que des modifications de code liées à la fonctionnalité</a:t>
            </a:r>
          </a:p>
          <a:p>
            <a:pPr lvl="1" algn="just">
              <a:buFont typeface="Wingdings" charset="2"/>
              <a:buChar char="Ø"/>
            </a:pPr>
            <a:r>
              <a:rPr lang="fr-FR" dirty="0" smtClean="0"/>
              <a:t>Réaliser des petites US, </a:t>
            </a:r>
            <a:r>
              <a:rPr lang="fr-FR" dirty="0" err="1" smtClean="0"/>
              <a:t>features</a:t>
            </a:r>
            <a:r>
              <a:rPr lang="fr-FR" dirty="0" smtClean="0"/>
              <a:t> </a:t>
            </a:r>
          </a:p>
          <a:p>
            <a:pPr lvl="2" algn="just">
              <a:buFont typeface="Wingdings" charset="2"/>
              <a:buChar char="Ø"/>
            </a:pPr>
            <a:r>
              <a:rPr lang="fr-FR" dirty="0" smtClean="0"/>
              <a:t>simplifie grandement les code </a:t>
            </a:r>
            <a:r>
              <a:rPr lang="fr-FR" dirty="0" err="1" smtClean="0"/>
              <a:t>reviews</a:t>
            </a:r>
            <a:r>
              <a:rPr lang="fr-FR" dirty="0" smtClean="0"/>
              <a:t> et/ou la détection de régressions</a:t>
            </a:r>
          </a:p>
          <a:p>
            <a:pPr lvl="2" algn="just">
              <a:buFont typeface="Wingdings" charset="2"/>
              <a:buChar char="Ø"/>
            </a:pPr>
            <a:r>
              <a:rPr lang="fr-FR" dirty="0" smtClean="0"/>
              <a:t>Tests simplifiés pour le Product </a:t>
            </a:r>
            <a:r>
              <a:rPr lang="fr-FR" dirty="0" err="1" smtClean="0"/>
              <a:t>Owner</a:t>
            </a:r>
            <a:endParaRPr lang="fr-FR" dirty="0" smtClean="0"/>
          </a:p>
          <a:p>
            <a:pPr lvl="1" algn="just">
              <a:buFont typeface="Wingdings" charset="2"/>
              <a:buChar char="Ø"/>
            </a:pPr>
            <a:r>
              <a:rPr lang="fr-FR" dirty="0" smtClean="0"/>
              <a:t>Privilégier le </a:t>
            </a:r>
            <a:r>
              <a:rPr lang="fr-FR" dirty="0" err="1" smtClean="0"/>
              <a:t>rebase</a:t>
            </a:r>
            <a:r>
              <a:rPr lang="fr-FR" dirty="0" smtClean="0"/>
              <a:t> plutôt que le </a:t>
            </a:r>
            <a:r>
              <a:rPr lang="fr-FR" dirty="0" err="1" smtClean="0"/>
              <a:t>merge</a:t>
            </a:r>
            <a:r>
              <a:rPr lang="fr-FR" dirty="0" smtClean="0"/>
              <a:t> et les squash commit afin de garder un historique git le plus lisible </a:t>
            </a:r>
            <a:r>
              <a:rPr lang="fr-FR" dirty="0" smtClean="0"/>
              <a:t>possible</a:t>
            </a:r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1584715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29327" y="89009"/>
            <a:ext cx="10515600" cy="672991"/>
          </a:xfrm>
        </p:spPr>
        <p:txBody>
          <a:bodyPr>
            <a:normAutofit fontScale="90000"/>
          </a:bodyPr>
          <a:lstStyle/>
          <a:p>
            <a:r>
              <a:rPr lang="fr-FR" b="1" dirty="0">
                <a:solidFill>
                  <a:schemeClr val="accent5">
                    <a:lumMod val="50000"/>
                  </a:schemeClr>
                </a:solidFill>
              </a:rPr>
              <a:t>Gestions de sources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E0A49-E414-4FEF-9712-1A880A41AA80}" type="slidenum">
              <a:rPr lang="fr-FR" smtClean="0"/>
              <a:t>26</a:t>
            </a:fld>
            <a:endParaRPr lang="fr-FR"/>
          </a:p>
        </p:txBody>
      </p:sp>
      <p:sp>
        <p:nvSpPr>
          <p:cNvPr id="9" name="Titre 1"/>
          <p:cNvSpPr txBox="1">
            <a:spLocks/>
          </p:cNvSpPr>
          <p:nvPr/>
        </p:nvSpPr>
        <p:spPr>
          <a:xfrm>
            <a:off x="1440209" y="535329"/>
            <a:ext cx="10515600" cy="6729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b="1" dirty="0" err="1" smtClean="0">
                <a:solidFill>
                  <a:schemeClr val="accent4"/>
                </a:solidFill>
              </a:rPr>
              <a:t>rebase</a:t>
            </a:r>
            <a:endParaRPr lang="fr-FR" sz="3200" b="1" dirty="0">
              <a:solidFill>
                <a:schemeClr val="accent4"/>
              </a:solidFill>
            </a:endParaRP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9025" y="1472581"/>
            <a:ext cx="7370956" cy="4299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705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29327" y="89009"/>
            <a:ext cx="10515600" cy="672991"/>
          </a:xfrm>
        </p:spPr>
        <p:txBody>
          <a:bodyPr>
            <a:normAutofit fontScale="90000"/>
          </a:bodyPr>
          <a:lstStyle/>
          <a:p>
            <a:r>
              <a:rPr lang="fr-FR" b="1" dirty="0">
                <a:solidFill>
                  <a:schemeClr val="accent5">
                    <a:lumMod val="50000"/>
                  </a:schemeClr>
                </a:solidFill>
              </a:rPr>
              <a:t>Gestions de sources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E0A49-E414-4FEF-9712-1A880A41AA80}" type="slidenum">
              <a:rPr lang="fr-FR" smtClean="0"/>
              <a:t>27</a:t>
            </a:fld>
            <a:endParaRPr lang="fr-FR"/>
          </a:p>
        </p:txBody>
      </p:sp>
      <p:sp>
        <p:nvSpPr>
          <p:cNvPr id="9" name="Titre 1"/>
          <p:cNvSpPr txBox="1">
            <a:spLocks/>
          </p:cNvSpPr>
          <p:nvPr/>
        </p:nvSpPr>
        <p:spPr>
          <a:xfrm>
            <a:off x="1440209" y="535329"/>
            <a:ext cx="10515600" cy="6729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b="1" dirty="0" smtClean="0">
                <a:solidFill>
                  <a:schemeClr val="accent4"/>
                </a:solidFill>
              </a:rPr>
              <a:t>Squash</a:t>
            </a:r>
            <a:endParaRPr lang="fr-FR" sz="3200" b="1" dirty="0">
              <a:solidFill>
                <a:schemeClr val="accent4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8975" y="1208320"/>
            <a:ext cx="7845657" cy="4768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740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Revue de code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E0A49-E414-4FEF-9712-1A880A41AA80}" type="slidenum">
              <a:rPr lang="fr-FR" smtClean="0"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03565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29327" y="89009"/>
            <a:ext cx="10515600" cy="672991"/>
          </a:xfrm>
        </p:spPr>
        <p:txBody>
          <a:bodyPr>
            <a:normAutofit fontScale="90000"/>
          </a:bodyPr>
          <a:lstStyle/>
          <a:p>
            <a:pPr algn="r"/>
            <a:r>
              <a:rPr lang="fr-FR" b="1" dirty="0" smtClean="0">
                <a:solidFill>
                  <a:schemeClr val="accent5">
                    <a:lumMod val="50000"/>
                  </a:schemeClr>
                </a:solidFill>
              </a:rPr>
              <a:t>Revue de code</a:t>
            </a:r>
            <a:endParaRPr lang="fr-FR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endParaRPr lang="fr-FR" dirty="0"/>
          </a:p>
          <a:p>
            <a:pPr algn="just"/>
            <a:endParaRPr lang="fr-FR" dirty="0" smtClean="0"/>
          </a:p>
          <a:p>
            <a:pPr lvl="1">
              <a:buFont typeface="Wingdings" charset="2"/>
              <a:buChar char="Ø"/>
            </a:pPr>
            <a:endParaRPr lang="fr-FR" dirty="0" smtClean="0"/>
          </a:p>
          <a:p>
            <a:pPr lvl="1">
              <a:buFont typeface="Wingdings" charset="2"/>
              <a:buChar char="Ø"/>
            </a:pPr>
            <a:endParaRPr lang="fr-FR" dirty="0" smtClean="0"/>
          </a:p>
          <a:p>
            <a:pPr lvl="1">
              <a:buFont typeface="Wingdings" charset="2"/>
              <a:buChar char="Ø"/>
            </a:pPr>
            <a:endParaRPr lang="fr-FR" dirty="0" smtClean="0"/>
          </a:p>
          <a:p>
            <a:pPr lvl="1">
              <a:buFont typeface="Wingdings" charset="2"/>
              <a:buChar char="Ø"/>
            </a:pPr>
            <a:endParaRPr lang="fr-FR" dirty="0"/>
          </a:p>
          <a:p>
            <a:pPr lvl="1">
              <a:buFont typeface="Wingdings" charset="2"/>
              <a:buChar char="Ø"/>
            </a:pPr>
            <a:endParaRPr lang="fr-FR" dirty="0" smtClean="0"/>
          </a:p>
          <a:p>
            <a:pPr lvl="1">
              <a:buFont typeface="Wingdings" charset="2"/>
              <a:buChar char="Ø"/>
            </a:pPr>
            <a:endParaRPr lang="fr-FR" dirty="0" smtClean="0"/>
          </a:p>
          <a:p>
            <a:pPr lvl="1">
              <a:buFont typeface="Wingdings" charset="2"/>
              <a:buChar char="Ø"/>
            </a:pPr>
            <a:endParaRPr lang="fr-FR" dirty="0"/>
          </a:p>
          <a:p>
            <a:endParaRPr lang="fr-FR" b="1" dirty="0"/>
          </a:p>
          <a:p>
            <a:pPr lvl="1">
              <a:buFont typeface="Wingdings" charset="2"/>
              <a:buChar char="Ø"/>
            </a:pP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E0A49-E414-4FEF-9712-1A880A41AA80}" type="slidenum">
              <a:rPr lang="fr-FR" smtClean="0"/>
              <a:t>29</a:t>
            </a:fld>
            <a:endParaRPr lang="fr-FR"/>
          </a:p>
        </p:txBody>
      </p:sp>
      <p:sp>
        <p:nvSpPr>
          <p:cNvPr id="7" name="Espace réservé du contenu 2"/>
          <p:cNvSpPr txBox="1">
            <a:spLocks/>
          </p:cNvSpPr>
          <p:nvPr/>
        </p:nvSpPr>
        <p:spPr>
          <a:xfrm>
            <a:off x="990600" y="165078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fr-FR" dirty="0" smtClean="0"/>
              <a:t>C’est avant tout une bonne pratique</a:t>
            </a:r>
          </a:p>
          <a:p>
            <a:pPr algn="just"/>
            <a:r>
              <a:rPr lang="fr-FR" dirty="0" smtClean="0"/>
              <a:t>Les solutions telles que </a:t>
            </a:r>
            <a:r>
              <a:rPr lang="fr-FR" dirty="0" err="1" smtClean="0"/>
              <a:t>Github</a:t>
            </a:r>
            <a:r>
              <a:rPr lang="fr-FR" dirty="0" smtClean="0"/>
              <a:t>, </a:t>
            </a:r>
            <a:r>
              <a:rPr lang="fr-FR" dirty="0" err="1" smtClean="0"/>
              <a:t>Gitlab</a:t>
            </a:r>
            <a:r>
              <a:rPr lang="fr-FR" dirty="0" smtClean="0"/>
              <a:t>, </a:t>
            </a:r>
            <a:r>
              <a:rPr lang="mr-IN" dirty="0" smtClean="0"/>
              <a:t>…</a:t>
            </a:r>
            <a:r>
              <a:rPr lang="fr-FR" dirty="0" smtClean="0"/>
              <a:t> ont mis à disposition des développeurs des outils pour faciliter les revues</a:t>
            </a:r>
          </a:p>
          <a:p>
            <a:pPr lvl="1" algn="just">
              <a:buFont typeface="Wingdings" charset="2"/>
              <a:buChar char="Ø"/>
            </a:pPr>
            <a:r>
              <a:rPr lang="fr-FR" dirty="0" smtClean="0"/>
              <a:t>Affichage du différentiel de code pour une Pull </a:t>
            </a:r>
            <a:r>
              <a:rPr lang="fr-FR" dirty="0" err="1" smtClean="0"/>
              <a:t>Request</a:t>
            </a:r>
            <a:endParaRPr lang="fr-FR" dirty="0" smtClean="0"/>
          </a:p>
          <a:p>
            <a:pPr lvl="1" algn="just">
              <a:buFont typeface="Wingdings" charset="2"/>
              <a:buChar char="Ø"/>
            </a:pPr>
            <a:r>
              <a:rPr lang="fr-FR" dirty="0" smtClean="0"/>
              <a:t>Conversation entre développeurs</a:t>
            </a:r>
          </a:p>
          <a:p>
            <a:pPr lvl="1" algn="just">
              <a:buFont typeface="Wingdings" charset="2"/>
              <a:buChar char="Ø"/>
            </a:pPr>
            <a:r>
              <a:rPr lang="fr-FR" dirty="0" smtClean="0"/>
              <a:t>Commentaires sur une ligne précise</a:t>
            </a:r>
          </a:p>
          <a:p>
            <a:pPr algn="just"/>
            <a:r>
              <a:rPr lang="fr-FR" dirty="0" smtClean="0"/>
              <a:t>Les projets open-sources ont, quant à eux, </a:t>
            </a:r>
            <a:r>
              <a:rPr lang="fr-FR" dirty="0"/>
              <a:t>permis de démocratiser les revues de </a:t>
            </a:r>
            <a:r>
              <a:rPr lang="fr-FR" dirty="0" smtClean="0"/>
              <a:t>codes</a:t>
            </a:r>
            <a:endParaRPr lang="fr-FR" dirty="0" smtClean="0"/>
          </a:p>
          <a:p>
            <a:pPr lvl="1">
              <a:buFont typeface="Wingdings" charset="2"/>
              <a:buChar char="Ø"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83319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Organisation du projet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E0A49-E414-4FEF-9712-1A880A41AA80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68633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29327" y="89009"/>
            <a:ext cx="10515600" cy="672991"/>
          </a:xfrm>
        </p:spPr>
        <p:txBody>
          <a:bodyPr>
            <a:normAutofit fontScale="90000"/>
          </a:bodyPr>
          <a:lstStyle/>
          <a:p>
            <a:pPr algn="r"/>
            <a:r>
              <a:rPr lang="fr-FR" b="1" dirty="0" smtClean="0">
                <a:solidFill>
                  <a:schemeClr val="accent5">
                    <a:lumMod val="50000"/>
                  </a:schemeClr>
                </a:solidFill>
              </a:rPr>
              <a:t>Revue de code</a:t>
            </a:r>
            <a:endParaRPr lang="fr-FR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endParaRPr lang="fr-FR" dirty="0"/>
          </a:p>
          <a:p>
            <a:pPr algn="just"/>
            <a:endParaRPr lang="fr-FR" dirty="0" smtClean="0"/>
          </a:p>
          <a:p>
            <a:pPr lvl="1">
              <a:buFont typeface="Wingdings" charset="2"/>
              <a:buChar char="Ø"/>
            </a:pPr>
            <a:endParaRPr lang="fr-FR" dirty="0" smtClean="0"/>
          </a:p>
          <a:p>
            <a:pPr lvl="1">
              <a:buFont typeface="Wingdings" charset="2"/>
              <a:buChar char="Ø"/>
            </a:pPr>
            <a:endParaRPr lang="fr-FR" dirty="0" smtClean="0"/>
          </a:p>
          <a:p>
            <a:pPr lvl="1">
              <a:buFont typeface="Wingdings" charset="2"/>
              <a:buChar char="Ø"/>
            </a:pPr>
            <a:endParaRPr lang="fr-FR" dirty="0" smtClean="0"/>
          </a:p>
          <a:p>
            <a:pPr lvl="1">
              <a:buFont typeface="Wingdings" charset="2"/>
              <a:buChar char="Ø"/>
            </a:pPr>
            <a:endParaRPr lang="fr-FR" dirty="0"/>
          </a:p>
          <a:p>
            <a:pPr lvl="1">
              <a:buFont typeface="Wingdings" charset="2"/>
              <a:buChar char="Ø"/>
            </a:pPr>
            <a:endParaRPr lang="fr-FR" dirty="0" smtClean="0"/>
          </a:p>
          <a:p>
            <a:pPr lvl="1">
              <a:buFont typeface="Wingdings" charset="2"/>
              <a:buChar char="Ø"/>
            </a:pPr>
            <a:endParaRPr lang="fr-FR" dirty="0" smtClean="0"/>
          </a:p>
          <a:p>
            <a:pPr lvl="1">
              <a:buFont typeface="Wingdings" charset="2"/>
              <a:buChar char="Ø"/>
            </a:pPr>
            <a:endParaRPr lang="fr-FR" dirty="0"/>
          </a:p>
          <a:p>
            <a:endParaRPr lang="fr-FR" b="1" dirty="0"/>
          </a:p>
          <a:p>
            <a:pPr lvl="1">
              <a:buFont typeface="Wingdings" charset="2"/>
              <a:buChar char="Ø"/>
            </a:pP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E0A49-E414-4FEF-9712-1A880A41AA80}" type="slidenum">
              <a:rPr lang="fr-FR" smtClean="0"/>
              <a:t>30</a:t>
            </a:fld>
            <a:endParaRPr lang="fr-FR"/>
          </a:p>
        </p:txBody>
      </p:sp>
      <p:sp>
        <p:nvSpPr>
          <p:cNvPr id="7" name="Espace réservé du contenu 2"/>
          <p:cNvSpPr txBox="1">
            <a:spLocks/>
          </p:cNvSpPr>
          <p:nvPr/>
        </p:nvSpPr>
        <p:spPr>
          <a:xfrm>
            <a:off x="990600" y="165078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fr-FR" dirty="0" smtClean="0"/>
              <a:t>Bénéfices</a:t>
            </a:r>
          </a:p>
          <a:p>
            <a:pPr lvl="1" algn="just">
              <a:buFont typeface="Wingdings" charset="2"/>
              <a:buChar char="Ø"/>
            </a:pPr>
            <a:r>
              <a:rPr lang="fr-FR" dirty="0" smtClean="0"/>
              <a:t>Validation de ses pairs avant de fusionner le code d’une </a:t>
            </a:r>
            <a:r>
              <a:rPr lang="fr-FR" dirty="0" err="1" smtClean="0"/>
              <a:t>feature</a:t>
            </a:r>
            <a:r>
              <a:rPr lang="fr-FR" dirty="0" smtClean="0"/>
              <a:t> dans la branche stable</a:t>
            </a:r>
          </a:p>
          <a:p>
            <a:pPr lvl="1" algn="just">
              <a:buFont typeface="Wingdings" charset="2"/>
              <a:buChar char="Ø"/>
            </a:pPr>
            <a:r>
              <a:rPr lang="fr-FR" dirty="0" smtClean="0"/>
              <a:t>Optimisations des algorithmes</a:t>
            </a:r>
            <a:endParaRPr lang="fr-FR" dirty="0"/>
          </a:p>
          <a:p>
            <a:pPr lvl="1" algn="just">
              <a:buFont typeface="Wingdings" charset="2"/>
              <a:buChar char="Ø"/>
            </a:pPr>
            <a:r>
              <a:rPr lang="fr-FR" dirty="0" smtClean="0"/>
              <a:t>Responsabilité de l’équipe et collaboration accrue</a:t>
            </a:r>
          </a:p>
          <a:p>
            <a:pPr lvl="2" algn="just"/>
            <a:r>
              <a:rPr lang="fr-FR" dirty="0" smtClean="0"/>
              <a:t>Ne plus entendre un développeur se demandant pourquoi il y a ce bout de code pourri dans les sources. Il en est aussi responsable</a:t>
            </a:r>
          </a:p>
          <a:p>
            <a:pPr lvl="1" algn="just">
              <a:buFont typeface="Wingdings" charset="2"/>
              <a:buChar char="Ø"/>
            </a:pPr>
            <a:r>
              <a:rPr lang="fr-FR" dirty="0" smtClean="0"/>
              <a:t>Meilleure qualité du code source </a:t>
            </a:r>
          </a:p>
          <a:p>
            <a:pPr lvl="1" algn="just">
              <a:buFont typeface="Wingdings" charset="2"/>
              <a:buChar char="Ø"/>
            </a:pPr>
            <a:r>
              <a:rPr lang="fr-FR" dirty="0" smtClean="0"/>
              <a:t>Formation des développeurs juniors facilité</a:t>
            </a:r>
          </a:p>
          <a:p>
            <a:pPr lvl="1" algn="just">
              <a:buFont typeface="Wingdings" charset="2"/>
              <a:buChar char="Ø"/>
            </a:pPr>
            <a:r>
              <a:rPr lang="fr-FR" dirty="0" smtClean="0"/>
              <a:t>Moins de </a:t>
            </a:r>
            <a:r>
              <a:rPr lang="fr-FR" dirty="0" smtClean="0"/>
              <a:t>bug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64675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29327" y="89009"/>
            <a:ext cx="10515600" cy="672991"/>
          </a:xfrm>
        </p:spPr>
        <p:txBody>
          <a:bodyPr>
            <a:normAutofit fontScale="90000"/>
          </a:bodyPr>
          <a:lstStyle/>
          <a:p>
            <a:pPr algn="r"/>
            <a:r>
              <a:rPr lang="fr-FR" b="1" dirty="0" smtClean="0">
                <a:solidFill>
                  <a:schemeClr val="accent5">
                    <a:lumMod val="50000"/>
                  </a:schemeClr>
                </a:solidFill>
              </a:rPr>
              <a:t>Revue de code</a:t>
            </a:r>
            <a:endParaRPr lang="fr-FR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endParaRPr lang="fr-FR" dirty="0"/>
          </a:p>
          <a:p>
            <a:pPr algn="just"/>
            <a:endParaRPr lang="fr-FR" dirty="0" smtClean="0"/>
          </a:p>
          <a:p>
            <a:pPr lvl="1">
              <a:buFont typeface="Wingdings" charset="2"/>
              <a:buChar char="Ø"/>
            </a:pPr>
            <a:endParaRPr lang="fr-FR" dirty="0" smtClean="0"/>
          </a:p>
          <a:p>
            <a:pPr lvl="1">
              <a:buFont typeface="Wingdings" charset="2"/>
              <a:buChar char="Ø"/>
            </a:pPr>
            <a:endParaRPr lang="fr-FR" dirty="0" smtClean="0"/>
          </a:p>
          <a:p>
            <a:pPr lvl="1">
              <a:buFont typeface="Wingdings" charset="2"/>
              <a:buChar char="Ø"/>
            </a:pPr>
            <a:endParaRPr lang="fr-FR" dirty="0" smtClean="0"/>
          </a:p>
          <a:p>
            <a:pPr lvl="1">
              <a:buFont typeface="Wingdings" charset="2"/>
              <a:buChar char="Ø"/>
            </a:pPr>
            <a:endParaRPr lang="fr-FR" dirty="0"/>
          </a:p>
          <a:p>
            <a:pPr lvl="1">
              <a:buFont typeface="Wingdings" charset="2"/>
              <a:buChar char="Ø"/>
            </a:pPr>
            <a:endParaRPr lang="fr-FR" dirty="0" smtClean="0"/>
          </a:p>
          <a:p>
            <a:pPr lvl="1">
              <a:buFont typeface="Wingdings" charset="2"/>
              <a:buChar char="Ø"/>
            </a:pPr>
            <a:endParaRPr lang="fr-FR" dirty="0" smtClean="0"/>
          </a:p>
          <a:p>
            <a:pPr lvl="1">
              <a:buFont typeface="Wingdings" charset="2"/>
              <a:buChar char="Ø"/>
            </a:pPr>
            <a:endParaRPr lang="fr-FR" dirty="0"/>
          </a:p>
          <a:p>
            <a:endParaRPr lang="fr-FR" b="1" dirty="0"/>
          </a:p>
          <a:p>
            <a:pPr lvl="1">
              <a:buFont typeface="Wingdings" charset="2"/>
              <a:buChar char="Ø"/>
            </a:pP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E0A49-E414-4FEF-9712-1A880A41AA80}" type="slidenum">
              <a:rPr lang="fr-FR" smtClean="0"/>
              <a:t>31</a:t>
            </a:fld>
            <a:endParaRPr lang="fr-FR"/>
          </a:p>
        </p:txBody>
      </p:sp>
      <p:sp>
        <p:nvSpPr>
          <p:cNvPr id="7" name="Espace réservé du contenu 2"/>
          <p:cNvSpPr txBox="1">
            <a:spLocks/>
          </p:cNvSpPr>
          <p:nvPr/>
        </p:nvSpPr>
        <p:spPr>
          <a:xfrm>
            <a:off x="990600" y="165078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fr-FR" dirty="0" smtClean="0"/>
              <a:t>Inconvénients:</a:t>
            </a:r>
          </a:p>
          <a:p>
            <a:pPr lvl="1" algn="just">
              <a:buFont typeface="Wingdings" charset="2"/>
              <a:buChar char="Ø"/>
            </a:pPr>
            <a:r>
              <a:rPr lang="fr-FR" dirty="0" smtClean="0"/>
              <a:t>La vélocité des sprints est impactée</a:t>
            </a:r>
          </a:p>
          <a:p>
            <a:pPr lvl="2" algn="just"/>
            <a:r>
              <a:rPr lang="fr-FR" dirty="0" smtClean="0"/>
              <a:t>Ralenti le cycle de développement d’une fonctionnalité</a:t>
            </a:r>
          </a:p>
          <a:p>
            <a:pPr lvl="1" algn="just">
              <a:buFont typeface="Wingdings" charset="2"/>
              <a:buChar char="Ø"/>
            </a:pPr>
            <a:r>
              <a:rPr lang="fr-FR" dirty="0" smtClean="0"/>
              <a:t>Nécessite une équipe de développement d’au moins 2 personnes</a:t>
            </a:r>
          </a:p>
          <a:p>
            <a:pPr lvl="1" algn="just">
              <a:buFont typeface="Wingdings" charset="2"/>
              <a:buChar char="Ø"/>
            </a:pPr>
            <a:r>
              <a:rPr lang="fr-FR" dirty="0" smtClean="0"/>
              <a:t>C’est souvent mal estimé (temps non vendu) dans les charges d’un projet</a:t>
            </a:r>
          </a:p>
          <a:p>
            <a:pPr lvl="1" algn="just">
              <a:buFont typeface="Wingdings" charset="2"/>
              <a:buChar char="Ø"/>
            </a:pPr>
            <a:r>
              <a:rPr lang="fr-FR" dirty="0" smtClean="0"/>
              <a:t>Peu </a:t>
            </a:r>
            <a:r>
              <a:rPr lang="fr-FR" dirty="0" smtClean="0"/>
              <a:t>adapté aux projets de type « forfait </a:t>
            </a:r>
            <a:r>
              <a:rPr lang="fr-FR" dirty="0" smtClean="0"/>
              <a:t>»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10355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29327" y="89009"/>
            <a:ext cx="10515600" cy="672991"/>
          </a:xfrm>
        </p:spPr>
        <p:txBody>
          <a:bodyPr>
            <a:normAutofit fontScale="90000"/>
          </a:bodyPr>
          <a:lstStyle/>
          <a:p>
            <a:r>
              <a:rPr lang="fr-FR" b="1" dirty="0" smtClean="0">
                <a:solidFill>
                  <a:schemeClr val="accent5">
                    <a:lumMod val="50000"/>
                  </a:schemeClr>
                </a:solidFill>
              </a:rPr>
              <a:t>Organisation projet</a:t>
            </a:r>
            <a:endParaRPr lang="fr-FR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1498385"/>
            <a:ext cx="10515600" cy="4661783"/>
          </a:xfrm>
        </p:spPr>
        <p:txBody>
          <a:bodyPr>
            <a:normAutofit fontScale="92500" lnSpcReduction="10000"/>
          </a:bodyPr>
          <a:lstStyle/>
          <a:p>
            <a:pPr>
              <a:spcBef>
                <a:spcPts val="600"/>
              </a:spcBef>
            </a:pPr>
            <a:r>
              <a:rPr lang="fr-FR" dirty="0" smtClean="0"/>
              <a:t>Le projet va se dérouler en 2 équipes </a:t>
            </a:r>
          </a:p>
          <a:p>
            <a:pPr>
              <a:spcBef>
                <a:spcPts val="600"/>
              </a:spcBef>
            </a:pPr>
            <a:r>
              <a:rPr lang="fr-FR" dirty="0" smtClean="0"/>
              <a:t>Les équipes seront définies ainsi :</a:t>
            </a:r>
          </a:p>
          <a:p>
            <a:pPr lvl="1">
              <a:spcBef>
                <a:spcPts val="600"/>
              </a:spcBef>
            </a:pPr>
            <a:r>
              <a:rPr lang="fr-FR" dirty="0" smtClean="0"/>
              <a:t>Equipe 1 (Mojito)</a:t>
            </a:r>
          </a:p>
          <a:p>
            <a:pPr lvl="2">
              <a:spcBef>
                <a:spcPts val="600"/>
              </a:spcBef>
            </a:pPr>
            <a:r>
              <a:rPr lang="fr-FR" dirty="0"/>
              <a:t>Yassin</a:t>
            </a:r>
            <a:endParaRPr lang="fr-FR" dirty="0" smtClean="0"/>
          </a:p>
          <a:p>
            <a:pPr lvl="2">
              <a:spcBef>
                <a:spcPts val="600"/>
              </a:spcBef>
            </a:pPr>
            <a:r>
              <a:rPr lang="fr-FR" dirty="0" err="1"/>
              <a:t>Tareq</a:t>
            </a:r>
            <a:endParaRPr lang="fr-FR" dirty="0" smtClean="0"/>
          </a:p>
          <a:p>
            <a:pPr lvl="2">
              <a:spcBef>
                <a:spcPts val="600"/>
              </a:spcBef>
            </a:pPr>
            <a:r>
              <a:rPr lang="fr-FR" dirty="0"/>
              <a:t>Quentin</a:t>
            </a:r>
            <a:endParaRPr lang="fr-FR" dirty="0" smtClean="0"/>
          </a:p>
          <a:p>
            <a:pPr lvl="2">
              <a:spcBef>
                <a:spcPts val="600"/>
              </a:spcBef>
            </a:pPr>
            <a:r>
              <a:rPr lang="fr-FR" dirty="0" err="1" smtClean="0"/>
              <a:t>Faresse</a:t>
            </a:r>
            <a:endParaRPr lang="fr-FR" dirty="0" smtClean="0"/>
          </a:p>
          <a:p>
            <a:pPr lvl="2">
              <a:spcBef>
                <a:spcPts val="600"/>
              </a:spcBef>
            </a:pPr>
            <a:r>
              <a:rPr lang="fr-FR" dirty="0" smtClean="0"/>
              <a:t>Clément</a:t>
            </a:r>
            <a:endParaRPr lang="fr-FR" dirty="0" smtClean="0"/>
          </a:p>
          <a:p>
            <a:pPr lvl="1">
              <a:spcBef>
                <a:spcPts val="600"/>
              </a:spcBef>
            </a:pPr>
            <a:r>
              <a:rPr lang="fr-FR" dirty="0" smtClean="0"/>
              <a:t>Equipe </a:t>
            </a:r>
            <a:r>
              <a:rPr lang="fr-FR" dirty="0"/>
              <a:t>2</a:t>
            </a:r>
            <a:r>
              <a:rPr lang="fr-FR" dirty="0" smtClean="0"/>
              <a:t> (Ti Punch)</a:t>
            </a:r>
          </a:p>
          <a:p>
            <a:pPr lvl="2">
              <a:spcBef>
                <a:spcPts val="600"/>
              </a:spcBef>
            </a:pPr>
            <a:r>
              <a:rPr lang="fr-FR" dirty="0" smtClean="0"/>
              <a:t>Victor</a:t>
            </a:r>
            <a:endParaRPr lang="fr-FR" dirty="0" smtClean="0"/>
          </a:p>
          <a:p>
            <a:pPr lvl="2">
              <a:spcBef>
                <a:spcPts val="600"/>
              </a:spcBef>
            </a:pPr>
            <a:r>
              <a:rPr lang="fr-FR" dirty="0" smtClean="0"/>
              <a:t>Véro</a:t>
            </a:r>
            <a:endParaRPr lang="fr-FR" dirty="0" smtClean="0"/>
          </a:p>
          <a:p>
            <a:pPr lvl="2">
              <a:spcBef>
                <a:spcPts val="600"/>
              </a:spcBef>
            </a:pPr>
            <a:r>
              <a:rPr lang="fr-FR" dirty="0" err="1" smtClean="0"/>
              <a:t>Hafidhou</a:t>
            </a:r>
            <a:endParaRPr lang="fr-FR" dirty="0" smtClean="0"/>
          </a:p>
          <a:p>
            <a:pPr lvl="2">
              <a:spcBef>
                <a:spcPts val="600"/>
              </a:spcBef>
            </a:pPr>
            <a:r>
              <a:rPr lang="fr-FR" dirty="0" smtClean="0"/>
              <a:t>Farah</a:t>
            </a:r>
          </a:p>
          <a:p>
            <a:pPr lvl="2">
              <a:spcBef>
                <a:spcPts val="600"/>
              </a:spcBef>
            </a:pPr>
            <a:r>
              <a:rPr lang="fr-FR" dirty="0" smtClean="0"/>
              <a:t>Julien</a:t>
            </a:r>
            <a:endParaRPr lang="fr-FR" dirty="0" smtClean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E0A49-E414-4FEF-9712-1A880A41AA80}" type="slidenum">
              <a:rPr lang="fr-FR" smtClean="0"/>
              <a:t>4</a:t>
            </a:fld>
            <a:endParaRPr lang="fr-FR"/>
          </a:p>
        </p:txBody>
      </p:sp>
      <p:sp>
        <p:nvSpPr>
          <p:cNvPr id="7" name="Titre 1"/>
          <p:cNvSpPr txBox="1">
            <a:spLocks/>
          </p:cNvSpPr>
          <p:nvPr/>
        </p:nvSpPr>
        <p:spPr>
          <a:xfrm>
            <a:off x="1429327" y="524454"/>
            <a:ext cx="10515600" cy="6729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b="1" dirty="0" smtClean="0">
                <a:solidFill>
                  <a:schemeClr val="accent5">
                    <a:lumMod val="50000"/>
                  </a:schemeClr>
                </a:solidFill>
              </a:rPr>
              <a:t>Equipe</a:t>
            </a:r>
            <a:endParaRPr lang="fr-FR" sz="3200" b="1"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8069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29327" y="89009"/>
            <a:ext cx="10515600" cy="672991"/>
          </a:xfrm>
        </p:spPr>
        <p:txBody>
          <a:bodyPr>
            <a:normAutofit fontScale="90000"/>
          </a:bodyPr>
          <a:lstStyle/>
          <a:p>
            <a:r>
              <a:rPr lang="fr-FR" b="1" dirty="0" smtClean="0">
                <a:solidFill>
                  <a:schemeClr val="accent5">
                    <a:lumMod val="50000"/>
                  </a:schemeClr>
                </a:solidFill>
              </a:rPr>
              <a:t>Organisation projet</a:t>
            </a:r>
            <a:endParaRPr lang="fr-FR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E0A49-E414-4FEF-9712-1A880A41AA80}" type="slidenum">
              <a:rPr lang="fr-FR" smtClean="0"/>
              <a:t>5</a:t>
            </a:fld>
            <a:endParaRPr lang="fr-FR"/>
          </a:p>
        </p:txBody>
      </p:sp>
      <p:sp>
        <p:nvSpPr>
          <p:cNvPr id="7" name="Titre 1"/>
          <p:cNvSpPr txBox="1">
            <a:spLocks/>
          </p:cNvSpPr>
          <p:nvPr/>
        </p:nvSpPr>
        <p:spPr>
          <a:xfrm>
            <a:off x="1429327" y="524454"/>
            <a:ext cx="10515600" cy="6729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b="1" dirty="0" smtClean="0">
                <a:solidFill>
                  <a:schemeClr val="accent5">
                    <a:lumMod val="50000"/>
                  </a:schemeClr>
                </a:solidFill>
              </a:rPr>
              <a:t>Planning</a:t>
            </a:r>
            <a:endParaRPr lang="fr-FR" sz="32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graphicFrame>
        <p:nvGraphicFramePr>
          <p:cNvPr id="8" name="Table 4"/>
          <p:cNvGraphicFramePr>
            <a:graphicFrameLocks noGrp="1"/>
          </p:cNvGraphicFramePr>
          <p:nvPr>
            <p:extLst/>
          </p:nvPr>
        </p:nvGraphicFramePr>
        <p:xfrm>
          <a:off x="203425" y="1405308"/>
          <a:ext cx="8564031" cy="474317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2343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22343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22343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22343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223433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223433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1223433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</a:tblGrid>
              <a:tr h="35940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cap="all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LUN</a:t>
                      </a:r>
                      <a:endParaRPr lang="en-US" sz="1600" b="1" i="0" u="none" strike="noStrike" cap="all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Franklin Gothic Medium" panose="020B0603020102020204" pitchFamily="34" charset="0"/>
                      </a:endParaRPr>
                    </a:p>
                  </a:txBody>
                  <a:tcPr marL="85725" marR="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cap="all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MAR</a:t>
                      </a:r>
                      <a:endParaRPr lang="en-US" sz="1600" b="1" i="0" u="none" strike="noStrike" cap="all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Franklin Gothic Medium" panose="020B0603020102020204" pitchFamily="34" charset="0"/>
                      </a:endParaRPr>
                    </a:p>
                  </a:txBody>
                  <a:tcPr marL="85725" marR="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cap="all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MER</a:t>
                      </a:r>
                      <a:endParaRPr lang="en-US" sz="1600" b="1" i="0" u="none" strike="noStrike" cap="all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Franklin Gothic Medium" panose="020B0603020102020204" pitchFamily="34" charset="0"/>
                      </a:endParaRPr>
                    </a:p>
                  </a:txBody>
                  <a:tcPr marL="85725" marR="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cap="all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JEU</a:t>
                      </a:r>
                      <a:endParaRPr lang="en-US" sz="1600" b="1" i="0" u="none" strike="noStrike" cap="all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Franklin Gothic Medium" panose="020B0603020102020204" pitchFamily="34" charset="0"/>
                      </a:endParaRPr>
                    </a:p>
                  </a:txBody>
                  <a:tcPr marL="85725" marR="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cap="all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VEN</a:t>
                      </a:r>
                      <a:endParaRPr lang="en-US" sz="1600" b="1" i="0" u="none" strike="noStrike" cap="all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Franklin Gothic Medium" panose="020B0603020102020204" pitchFamily="34" charset="0"/>
                      </a:endParaRPr>
                    </a:p>
                  </a:txBody>
                  <a:tcPr marL="85725" marR="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cap="all" baseline="0" dirty="0" smtClean="0">
                          <a:solidFill>
                            <a:schemeClr val="bg1"/>
                          </a:solidFill>
                          <a:effectLst/>
                        </a:rPr>
                        <a:t>SAM</a:t>
                      </a:r>
                      <a:endParaRPr lang="en-US" sz="1600" b="1" i="0" u="none" strike="noStrike" cap="all" baseline="0" dirty="0">
                        <a:solidFill>
                          <a:schemeClr val="bg1"/>
                        </a:solidFill>
                        <a:effectLst/>
                        <a:latin typeface="Franklin Gothic Medium" panose="020B0603020102020204" pitchFamily="34" charset="0"/>
                      </a:endParaRPr>
                    </a:p>
                  </a:txBody>
                  <a:tcPr marL="85725" marR="0" marT="0" marB="0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cap="all" baseline="0" dirty="0" smtClean="0">
                          <a:solidFill>
                            <a:schemeClr val="bg1"/>
                          </a:solidFill>
                          <a:effectLst/>
                        </a:rPr>
                        <a:t>DIM</a:t>
                      </a:r>
                      <a:endParaRPr lang="en-US" sz="1600" b="1" i="0" u="none" strike="noStrike" cap="all" baseline="0" dirty="0">
                        <a:solidFill>
                          <a:schemeClr val="bg1"/>
                        </a:solidFill>
                        <a:effectLst/>
                        <a:latin typeface="Franklin Gothic Medium" panose="020B0603020102020204" pitchFamily="34" charset="0"/>
                      </a:endParaRPr>
                    </a:p>
                  </a:txBody>
                  <a:tcPr marL="85725" marR="0" marT="0" marB="0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876754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lt"/>
                        </a:rPr>
                        <a:t>1</a:t>
                      </a:r>
                      <a:endParaRPr lang="en-US" sz="16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85725" marR="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lt"/>
                        </a:rPr>
                        <a:t>2</a:t>
                      </a:r>
                      <a:endParaRPr lang="en-US" sz="16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85725" marR="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lt"/>
                        </a:rPr>
                        <a:t>3</a:t>
                      </a:r>
                      <a:endParaRPr lang="en-US" sz="16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85725" marR="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lt"/>
                        </a:rPr>
                        <a:t>1</a:t>
                      </a:r>
                      <a:endParaRPr lang="en-US" sz="16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85725" marR="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lt"/>
                        </a:rPr>
                        <a:t>2</a:t>
                      </a:r>
                      <a:endParaRPr lang="en-US" sz="16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85725" marR="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3</a:t>
                      </a:r>
                      <a:endParaRPr lang="en-US" sz="1600" b="0" i="0" u="none" strike="noStrike" dirty="0">
                        <a:solidFill>
                          <a:srgbClr val="FF0000"/>
                        </a:solidFill>
                        <a:effectLst/>
                        <a:latin typeface="+mn-lt"/>
                      </a:endParaRPr>
                    </a:p>
                  </a:txBody>
                  <a:tcPr marL="85725" marR="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4</a:t>
                      </a:r>
                      <a:endParaRPr lang="en-US" sz="1600" b="0" i="0" u="none" strike="noStrike" dirty="0">
                        <a:solidFill>
                          <a:srgbClr val="FF0000"/>
                        </a:solidFill>
                        <a:effectLst/>
                        <a:latin typeface="+mn-lt"/>
                      </a:endParaRPr>
                    </a:p>
                  </a:txBody>
                  <a:tcPr marL="85725" marR="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76754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lt"/>
                        </a:rPr>
                        <a:t>5</a:t>
                      </a:r>
                      <a:endParaRPr lang="en-US" sz="16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85725" marR="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lt"/>
                        </a:rPr>
                        <a:t>6</a:t>
                      </a:r>
                      <a:endParaRPr lang="en-US" sz="16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85725" marR="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lt"/>
                        </a:rPr>
                        <a:t>7</a:t>
                      </a:r>
                      <a:endParaRPr lang="en-US" sz="16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85725" marR="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lt"/>
                        </a:rPr>
                        <a:t>8</a:t>
                      </a:r>
                      <a:endParaRPr lang="en-US" sz="16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85725" marR="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lt"/>
                        </a:rPr>
                        <a:t>9</a:t>
                      </a:r>
                      <a:endParaRPr lang="en-US" sz="16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85725" marR="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10</a:t>
                      </a:r>
                      <a:endParaRPr lang="en-US" sz="1600" b="0" i="0" u="none" strike="noStrike" dirty="0">
                        <a:solidFill>
                          <a:srgbClr val="FF0000"/>
                        </a:solidFill>
                        <a:effectLst/>
                        <a:latin typeface="+mn-lt"/>
                      </a:endParaRPr>
                    </a:p>
                  </a:txBody>
                  <a:tcPr marL="85725" marR="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11</a:t>
                      </a:r>
                      <a:endParaRPr lang="en-US" sz="1600" b="0" i="0" u="none" strike="noStrike" dirty="0">
                        <a:solidFill>
                          <a:srgbClr val="FF0000"/>
                        </a:solidFill>
                        <a:effectLst/>
                        <a:latin typeface="+mn-lt"/>
                      </a:endParaRPr>
                    </a:p>
                  </a:txBody>
                  <a:tcPr marL="85725" marR="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876754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lt"/>
                        </a:rPr>
                        <a:t>12</a:t>
                      </a:r>
                      <a:endParaRPr lang="en-US" sz="16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85725" marR="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lt"/>
                        </a:rPr>
                        <a:t>13</a:t>
                      </a:r>
                      <a:endParaRPr lang="en-US" sz="16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85725" marR="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lt"/>
                        </a:rPr>
                        <a:t>14</a:t>
                      </a:r>
                      <a:endParaRPr lang="en-US" sz="16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85725" marR="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lt"/>
                        </a:rPr>
                        <a:t>15</a:t>
                      </a:r>
                      <a:endParaRPr lang="en-US" sz="16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85725" marR="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lt"/>
                        </a:rPr>
                        <a:t>16</a:t>
                      </a:r>
                      <a:endParaRPr lang="en-US" sz="16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85725" marR="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17</a:t>
                      </a:r>
                      <a:endParaRPr lang="en-US" sz="1600" b="0" i="0" u="none" strike="noStrike" dirty="0">
                        <a:solidFill>
                          <a:srgbClr val="FF0000"/>
                        </a:solidFill>
                        <a:effectLst/>
                        <a:latin typeface="+mn-lt"/>
                      </a:endParaRPr>
                    </a:p>
                  </a:txBody>
                  <a:tcPr marL="85725" marR="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18</a:t>
                      </a:r>
                      <a:endParaRPr lang="en-US" sz="1600" b="0" i="0" u="none" strike="noStrike" dirty="0">
                        <a:solidFill>
                          <a:srgbClr val="FF0000"/>
                        </a:solidFill>
                        <a:effectLst/>
                        <a:latin typeface="+mn-lt"/>
                      </a:endParaRPr>
                    </a:p>
                  </a:txBody>
                  <a:tcPr marL="85725" marR="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876754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lt"/>
                        </a:rPr>
                        <a:t>19</a:t>
                      </a:r>
                      <a:endParaRPr lang="en-US" sz="16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85725" marR="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lt"/>
                        </a:rPr>
                        <a:t>20</a:t>
                      </a:r>
                      <a:endParaRPr lang="en-US" sz="16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85725" marR="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lt"/>
                        </a:rPr>
                        <a:t>21</a:t>
                      </a:r>
                      <a:endParaRPr lang="en-US" sz="16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85725" marR="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lt"/>
                        </a:rPr>
                        <a:t>22</a:t>
                      </a:r>
                      <a:endParaRPr lang="en-US" sz="16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85725" marR="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lt"/>
                        </a:rPr>
                        <a:t>23</a:t>
                      </a:r>
                      <a:endParaRPr lang="en-US" sz="16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85725" marR="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24</a:t>
                      </a:r>
                      <a:endParaRPr lang="en-US" sz="1600" b="0" i="0" u="none" strike="noStrike" dirty="0">
                        <a:solidFill>
                          <a:srgbClr val="FF0000"/>
                        </a:solidFill>
                        <a:effectLst/>
                        <a:latin typeface="+mn-lt"/>
                      </a:endParaRPr>
                    </a:p>
                  </a:txBody>
                  <a:tcPr marL="85725" marR="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25</a:t>
                      </a:r>
                      <a:endParaRPr lang="en-US" sz="1600" b="0" i="0" u="none" strike="noStrike" dirty="0">
                        <a:solidFill>
                          <a:srgbClr val="FF0000"/>
                        </a:solidFill>
                        <a:effectLst/>
                        <a:latin typeface="+mn-lt"/>
                      </a:endParaRPr>
                    </a:p>
                  </a:txBody>
                  <a:tcPr marL="85725" marR="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876754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lt"/>
                        </a:rPr>
                        <a:t>26</a:t>
                      </a:r>
                      <a:endParaRPr lang="en-US" sz="16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85725" marR="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lt"/>
                        </a:rPr>
                        <a:t>27</a:t>
                      </a:r>
                      <a:endParaRPr lang="en-US" sz="16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85725" marR="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lt"/>
                        </a:rPr>
                        <a:t>28</a:t>
                      </a:r>
                      <a:endParaRPr lang="en-US" sz="16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85725" marR="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lt"/>
                        </a:rPr>
                        <a:t>29</a:t>
                      </a:r>
                      <a:endParaRPr lang="en-US" sz="16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85725" marR="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u="none" strike="noStrike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lt"/>
                        </a:rPr>
                        <a:t>30</a:t>
                      </a:r>
                      <a:endParaRPr lang="en-US" sz="1600" b="0" i="0" u="none" strike="noStrike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85725" marR="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1</a:t>
                      </a:r>
                      <a:endParaRPr lang="en-US" sz="1600" b="0" i="0" u="none" strike="noStrike" dirty="0">
                        <a:solidFill>
                          <a:srgbClr val="FF0000"/>
                        </a:solidFill>
                        <a:effectLst/>
                        <a:latin typeface="+mn-lt"/>
                      </a:endParaRPr>
                    </a:p>
                  </a:txBody>
                  <a:tcPr marL="85725" marR="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2</a:t>
                      </a:r>
                      <a:endParaRPr lang="en-US" sz="1600" b="0" i="0" u="none" strike="noStrike" dirty="0">
                        <a:solidFill>
                          <a:srgbClr val="FF0000"/>
                        </a:solidFill>
                        <a:effectLst/>
                        <a:latin typeface="+mn-lt"/>
                      </a:endParaRPr>
                    </a:p>
                  </a:txBody>
                  <a:tcPr marL="85725" marR="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11" name="Rectangle 10"/>
          <p:cNvSpPr/>
          <p:nvPr/>
        </p:nvSpPr>
        <p:spPr>
          <a:xfrm>
            <a:off x="203425" y="4919770"/>
            <a:ext cx="6095537" cy="27612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/>
          <p:cNvSpPr/>
          <p:nvPr/>
        </p:nvSpPr>
        <p:spPr>
          <a:xfrm>
            <a:off x="9055769" y="1496022"/>
            <a:ext cx="2889158" cy="317703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smtClean="0">
                <a:solidFill>
                  <a:schemeClr val="tx1"/>
                </a:solidFill>
              </a:rPr>
              <a:t>Présentation Projet</a:t>
            </a:r>
            <a:endParaRPr lang="fr-FR" b="1" dirty="0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9055769" y="2303666"/>
            <a:ext cx="2889158" cy="36482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smtClean="0">
                <a:solidFill>
                  <a:schemeClr val="tx1"/>
                </a:solidFill>
              </a:rPr>
              <a:t>Sprint 1</a:t>
            </a:r>
            <a:endParaRPr lang="fr-FR" b="1" dirty="0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9055769" y="3115569"/>
            <a:ext cx="2889158" cy="346913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smtClean="0">
                <a:solidFill>
                  <a:schemeClr val="tx1"/>
                </a:solidFill>
              </a:rPr>
              <a:t>Sprint 2</a:t>
            </a:r>
            <a:endParaRPr lang="fr-FR" b="1" dirty="0">
              <a:solidFill>
                <a:schemeClr val="tx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9055769" y="3836095"/>
            <a:ext cx="2889158" cy="31838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mtClean="0"/>
              <a:t>Démo</a:t>
            </a:r>
            <a:endParaRPr lang="fr-FR" dirty="0"/>
          </a:p>
        </p:txBody>
      </p:sp>
      <p:sp>
        <p:nvSpPr>
          <p:cNvPr id="24" name="Rectangle 23"/>
          <p:cNvSpPr/>
          <p:nvPr/>
        </p:nvSpPr>
        <p:spPr>
          <a:xfrm>
            <a:off x="240632" y="3862197"/>
            <a:ext cx="1188694" cy="21781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 dirty="0">
              <a:solidFill>
                <a:schemeClr val="tx1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5184537" y="4711907"/>
            <a:ext cx="1129465" cy="20786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6" name="Rectangle 25"/>
          <p:cNvSpPr/>
          <p:nvPr/>
        </p:nvSpPr>
        <p:spPr>
          <a:xfrm>
            <a:off x="5113267" y="3889752"/>
            <a:ext cx="1196935" cy="20742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8" name="Rectangle 17"/>
          <p:cNvSpPr/>
          <p:nvPr/>
        </p:nvSpPr>
        <p:spPr>
          <a:xfrm>
            <a:off x="246289" y="4097175"/>
            <a:ext cx="6063913" cy="25468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58696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29327" y="89009"/>
            <a:ext cx="10515600" cy="672991"/>
          </a:xfrm>
        </p:spPr>
        <p:txBody>
          <a:bodyPr>
            <a:normAutofit fontScale="90000"/>
          </a:bodyPr>
          <a:lstStyle/>
          <a:p>
            <a:r>
              <a:rPr lang="fr-FR" b="1" dirty="0" smtClean="0">
                <a:solidFill>
                  <a:schemeClr val="accent5">
                    <a:lumMod val="50000"/>
                  </a:schemeClr>
                </a:solidFill>
              </a:rPr>
              <a:t>Organisation projet</a:t>
            </a:r>
            <a:endParaRPr lang="fr-FR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1498385"/>
            <a:ext cx="10515600" cy="4422519"/>
          </a:xfrm>
        </p:spPr>
        <p:txBody>
          <a:bodyPr>
            <a:normAutofit/>
          </a:bodyPr>
          <a:lstStyle/>
          <a:p>
            <a:pPr>
              <a:spcBef>
                <a:spcPts val="600"/>
              </a:spcBef>
            </a:pPr>
            <a:r>
              <a:rPr lang="fr-FR" dirty="0" smtClean="0"/>
              <a:t>Sprint 1 : </a:t>
            </a:r>
          </a:p>
          <a:p>
            <a:pPr lvl="1">
              <a:spcBef>
                <a:spcPts val="600"/>
              </a:spcBef>
            </a:pPr>
            <a:r>
              <a:rPr lang="fr-FR" dirty="0"/>
              <a:t>5</a:t>
            </a:r>
            <a:r>
              <a:rPr lang="fr-FR" dirty="0" smtClean="0"/>
              <a:t> </a:t>
            </a:r>
            <a:r>
              <a:rPr lang="fr-FR" dirty="0" smtClean="0"/>
              <a:t>jours </a:t>
            </a:r>
            <a:endParaRPr lang="fr-FR" dirty="0" smtClean="0"/>
          </a:p>
          <a:p>
            <a:pPr lvl="1">
              <a:spcBef>
                <a:spcPts val="600"/>
              </a:spcBef>
            </a:pPr>
            <a:r>
              <a:rPr lang="fr-FR" dirty="0" smtClean="0"/>
              <a:t>Organisation équipe</a:t>
            </a:r>
          </a:p>
          <a:p>
            <a:pPr lvl="1">
              <a:spcBef>
                <a:spcPts val="600"/>
              </a:spcBef>
            </a:pPr>
            <a:r>
              <a:rPr lang="fr-FR" dirty="0" smtClean="0"/>
              <a:t>Rituels agiles (Stand up, rétro, démo)</a:t>
            </a:r>
          </a:p>
          <a:p>
            <a:pPr>
              <a:spcBef>
                <a:spcPts val="600"/>
              </a:spcBef>
            </a:pPr>
            <a:r>
              <a:rPr lang="fr-FR" dirty="0" smtClean="0"/>
              <a:t>Sprint </a:t>
            </a:r>
            <a:r>
              <a:rPr lang="fr-FR" dirty="0" smtClean="0"/>
              <a:t>2 : </a:t>
            </a:r>
          </a:p>
          <a:p>
            <a:pPr lvl="1">
              <a:spcBef>
                <a:spcPts val="600"/>
              </a:spcBef>
            </a:pPr>
            <a:r>
              <a:rPr lang="fr-FR" dirty="0"/>
              <a:t>5</a:t>
            </a:r>
            <a:r>
              <a:rPr lang="fr-FR" dirty="0" smtClean="0"/>
              <a:t> jours</a:t>
            </a:r>
          </a:p>
          <a:p>
            <a:pPr lvl="1">
              <a:spcBef>
                <a:spcPts val="600"/>
              </a:spcBef>
            </a:pPr>
            <a:r>
              <a:rPr lang="fr-FR" dirty="0" smtClean="0"/>
              <a:t>Rituels </a:t>
            </a:r>
            <a:r>
              <a:rPr lang="fr-FR" dirty="0"/>
              <a:t>agiles (Stand up, rétro, démo</a:t>
            </a:r>
            <a:r>
              <a:rPr lang="fr-FR" dirty="0" smtClean="0"/>
              <a:t>)</a:t>
            </a:r>
            <a:endParaRPr lang="fr-FR" dirty="0" smtClean="0"/>
          </a:p>
          <a:p>
            <a:pPr>
              <a:spcBef>
                <a:spcPts val="600"/>
              </a:spcBef>
            </a:pPr>
            <a:r>
              <a:rPr lang="fr-FR" dirty="0" smtClean="0"/>
              <a:t>Release Finale + Support de présentation du projet + Démo</a:t>
            </a:r>
            <a:endParaRPr lang="fr-FR" dirty="0" smtClean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E0A49-E414-4FEF-9712-1A880A41AA80}" type="slidenum">
              <a:rPr lang="fr-FR" smtClean="0"/>
              <a:t>6</a:t>
            </a:fld>
            <a:endParaRPr lang="fr-FR"/>
          </a:p>
        </p:txBody>
      </p:sp>
      <p:sp>
        <p:nvSpPr>
          <p:cNvPr id="7" name="Titre 1"/>
          <p:cNvSpPr txBox="1">
            <a:spLocks/>
          </p:cNvSpPr>
          <p:nvPr/>
        </p:nvSpPr>
        <p:spPr>
          <a:xfrm>
            <a:off x="1429327" y="524454"/>
            <a:ext cx="10515600" cy="6729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b="1" dirty="0" smtClean="0">
                <a:solidFill>
                  <a:schemeClr val="accent5">
                    <a:lumMod val="50000"/>
                  </a:schemeClr>
                </a:solidFill>
              </a:rPr>
              <a:t>sprints</a:t>
            </a:r>
            <a:endParaRPr lang="fr-FR" sz="3200" b="1"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5393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Release + Support présentation 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E0A49-E414-4FEF-9712-1A880A41AA80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37285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29327" y="89009"/>
            <a:ext cx="10515600" cy="672991"/>
          </a:xfrm>
        </p:spPr>
        <p:txBody>
          <a:bodyPr>
            <a:normAutofit fontScale="90000"/>
          </a:bodyPr>
          <a:lstStyle/>
          <a:p>
            <a:r>
              <a:rPr lang="fr-FR" b="1" dirty="0" smtClean="0">
                <a:solidFill>
                  <a:schemeClr val="accent5">
                    <a:lumMod val="50000"/>
                  </a:schemeClr>
                </a:solidFill>
              </a:rPr>
              <a:t>Release</a:t>
            </a:r>
            <a:endParaRPr lang="fr-FR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1498385"/>
            <a:ext cx="10515600" cy="4422519"/>
          </a:xfrm>
        </p:spPr>
        <p:txBody>
          <a:bodyPr>
            <a:normAutofit/>
          </a:bodyPr>
          <a:lstStyle/>
          <a:p>
            <a:pPr>
              <a:spcBef>
                <a:spcPts val="600"/>
              </a:spcBef>
            </a:pPr>
            <a:r>
              <a:rPr lang="fr-FR" dirty="0" smtClean="0"/>
              <a:t>Démo de l’application sur navigateur </a:t>
            </a:r>
          </a:p>
          <a:p>
            <a:pPr>
              <a:spcBef>
                <a:spcPts val="600"/>
              </a:spcBef>
            </a:pPr>
            <a:r>
              <a:rPr lang="fr-FR" dirty="0" smtClean="0"/>
              <a:t>L’application testée sera celle de l’intégration continue</a:t>
            </a:r>
          </a:p>
          <a:p>
            <a:pPr>
              <a:spcBef>
                <a:spcPts val="600"/>
              </a:spcBef>
            </a:pPr>
            <a:r>
              <a:rPr lang="fr-FR" dirty="0" smtClean="0"/>
              <a:t>Support de présentation </a:t>
            </a:r>
          </a:p>
          <a:p>
            <a:pPr lvl="1">
              <a:spcBef>
                <a:spcPts val="600"/>
              </a:spcBef>
            </a:pPr>
            <a:r>
              <a:rPr lang="fr-FR" dirty="0" smtClean="0"/>
              <a:t>Organisation de l’équipe</a:t>
            </a:r>
          </a:p>
          <a:p>
            <a:pPr lvl="1">
              <a:spcBef>
                <a:spcPts val="600"/>
              </a:spcBef>
            </a:pPr>
            <a:r>
              <a:rPr lang="fr-FR" dirty="0" err="1" smtClean="0"/>
              <a:t>Process</a:t>
            </a:r>
            <a:r>
              <a:rPr lang="fr-FR" dirty="0" smtClean="0"/>
              <a:t> de développement</a:t>
            </a:r>
          </a:p>
          <a:p>
            <a:pPr lvl="1">
              <a:spcBef>
                <a:spcPts val="600"/>
              </a:spcBef>
            </a:pPr>
            <a:r>
              <a:rPr lang="fr-FR" dirty="0" smtClean="0"/>
              <a:t>Bilan du projet</a:t>
            </a:r>
          </a:p>
          <a:p>
            <a:pPr>
              <a:spcBef>
                <a:spcPts val="600"/>
              </a:spcBef>
            </a:pPr>
            <a:r>
              <a:rPr lang="fr-FR" dirty="0" smtClean="0"/>
              <a:t>Livraison des sources</a:t>
            </a:r>
          </a:p>
          <a:p>
            <a:pPr lvl="1">
              <a:spcBef>
                <a:spcPts val="600"/>
              </a:spcBef>
            </a:pPr>
            <a:r>
              <a:rPr lang="fr-FR" dirty="0" smtClean="0"/>
              <a:t>Audit de l’application</a:t>
            </a:r>
          </a:p>
          <a:p>
            <a:pPr lvl="1">
              <a:spcBef>
                <a:spcPts val="600"/>
              </a:spcBef>
            </a:pPr>
            <a:r>
              <a:rPr lang="fr-FR" dirty="0" smtClean="0"/>
              <a:t>Outils de mesures de la qualité de l’application (</a:t>
            </a:r>
            <a:r>
              <a:rPr lang="fr-FR" dirty="0" err="1" smtClean="0"/>
              <a:t>Sonarqube</a:t>
            </a:r>
            <a:r>
              <a:rPr lang="fr-FR" dirty="0" smtClean="0"/>
              <a:t>)</a:t>
            </a:r>
          </a:p>
          <a:p>
            <a:pPr>
              <a:spcBef>
                <a:spcPts val="600"/>
              </a:spcBef>
            </a:pPr>
            <a:endParaRPr lang="fr-FR" dirty="0" smtClean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E0A49-E414-4FEF-9712-1A880A41AA80}" type="slidenum">
              <a:rPr lang="fr-FR" smtClean="0"/>
              <a:t>8</a:t>
            </a:fld>
            <a:endParaRPr lang="fr-FR"/>
          </a:p>
        </p:txBody>
      </p:sp>
      <p:sp>
        <p:nvSpPr>
          <p:cNvPr id="7" name="Titre 1"/>
          <p:cNvSpPr txBox="1">
            <a:spLocks/>
          </p:cNvSpPr>
          <p:nvPr/>
        </p:nvSpPr>
        <p:spPr>
          <a:xfrm>
            <a:off x="1429327" y="524454"/>
            <a:ext cx="10515600" cy="6729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b="1" dirty="0" smtClean="0">
                <a:solidFill>
                  <a:schemeClr val="accent5">
                    <a:lumMod val="50000"/>
                  </a:schemeClr>
                </a:solidFill>
              </a:rPr>
              <a:t>Restitution équipe</a:t>
            </a:r>
            <a:endParaRPr lang="fr-FR" sz="3200" b="1"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1383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Équipes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E0A49-E414-4FEF-9712-1A880A41AA80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65025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19401</TotalTime>
  <Words>882</Words>
  <Application>Microsoft Macintosh PowerPoint</Application>
  <PresentationFormat>Grand écran</PresentationFormat>
  <Paragraphs>314</Paragraphs>
  <Slides>31</Slides>
  <Notes>22</Notes>
  <HiddenSlides>0</HiddenSlides>
  <MMClips>0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31</vt:i4>
      </vt:variant>
    </vt:vector>
  </HeadingPairs>
  <TitlesOfParts>
    <vt:vector size="40" baseType="lpstr">
      <vt:lpstr>Bebas Neue</vt:lpstr>
      <vt:lpstr>Calibri</vt:lpstr>
      <vt:lpstr>Calibri Light</vt:lpstr>
      <vt:lpstr>DIN Alternate</vt:lpstr>
      <vt:lpstr>Franklin Gothic Medium</vt:lpstr>
      <vt:lpstr>Mangal</vt:lpstr>
      <vt:lpstr>Wingdings</vt:lpstr>
      <vt:lpstr>Arial</vt:lpstr>
      <vt:lpstr>Thème Office</vt:lpstr>
      <vt:lpstr>Présentation PowerPoint</vt:lpstr>
      <vt:lpstr>Votre formateur</vt:lpstr>
      <vt:lpstr>Organisation du projet</vt:lpstr>
      <vt:lpstr>Organisation projet</vt:lpstr>
      <vt:lpstr>Organisation projet</vt:lpstr>
      <vt:lpstr>Organisation projet</vt:lpstr>
      <vt:lpstr>Release + Support présentation </vt:lpstr>
      <vt:lpstr>Release</vt:lpstr>
      <vt:lpstr>Équipes</vt:lpstr>
      <vt:lpstr>Équipes</vt:lpstr>
      <vt:lpstr>Équipes</vt:lpstr>
      <vt:lpstr>Rôle du formateur</vt:lpstr>
      <vt:lpstr>Rôle formateur</vt:lpstr>
      <vt:lpstr>Outils</vt:lpstr>
      <vt:lpstr>Outils</vt:lpstr>
      <vt:lpstr>Outils</vt:lpstr>
      <vt:lpstr>Outils</vt:lpstr>
      <vt:lpstr>Outils</vt:lpstr>
      <vt:lpstr>Outils</vt:lpstr>
      <vt:lpstr>Outils</vt:lpstr>
      <vt:lpstr>Git / Branching Model</vt:lpstr>
      <vt:lpstr>Gestions de sources</vt:lpstr>
      <vt:lpstr>Gestions de sources</vt:lpstr>
      <vt:lpstr>Gestions de sources</vt:lpstr>
      <vt:lpstr>Gestions de sources</vt:lpstr>
      <vt:lpstr>Gestions de sources</vt:lpstr>
      <vt:lpstr>Gestions de sources</vt:lpstr>
      <vt:lpstr>Revue de code</vt:lpstr>
      <vt:lpstr>Revue de code</vt:lpstr>
      <vt:lpstr>Revue de code</vt:lpstr>
      <vt:lpstr>Revue de code</vt:lpstr>
    </vt:vector>
  </TitlesOfParts>
  <LinksUpToDate>false</LinksUpToDate>
  <SharedDoc>false</SharedDoc>
  <HyperlinksChanged>false</HyperlinksChanged>
  <AppVersion>15.0034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Lionel Cabon</dc:creator>
  <cp:lastModifiedBy>Utilisateur de Microsoft Office</cp:lastModifiedBy>
  <cp:revision>264</cp:revision>
  <cp:lastPrinted>2016-06-02T13:57:38Z</cp:lastPrinted>
  <dcterms:created xsi:type="dcterms:W3CDTF">2016-05-24T09:08:55Z</dcterms:created>
  <dcterms:modified xsi:type="dcterms:W3CDTF">2018-11-12T07:33:53Z</dcterms:modified>
</cp:coreProperties>
</file>